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1" r:id="rId1"/>
  </p:sldMasterIdLst>
  <p:notesMasterIdLst>
    <p:notesMasterId r:id="rId16"/>
  </p:notesMasterIdLst>
  <p:handoutMasterIdLst>
    <p:handoutMasterId r:id="rId17"/>
  </p:handoutMasterIdLst>
  <p:sldIdLst>
    <p:sldId id="353" r:id="rId2"/>
    <p:sldId id="354" r:id="rId3"/>
    <p:sldId id="355" r:id="rId4"/>
    <p:sldId id="356" r:id="rId5"/>
    <p:sldId id="357" r:id="rId6"/>
    <p:sldId id="358" r:id="rId7"/>
    <p:sldId id="359" r:id="rId8"/>
    <p:sldId id="360" r:id="rId9"/>
    <p:sldId id="361" r:id="rId10"/>
    <p:sldId id="362" r:id="rId11"/>
    <p:sldId id="363" r:id="rId12"/>
    <p:sldId id="364" r:id="rId13"/>
    <p:sldId id="365" r:id="rId14"/>
    <p:sldId id="366" r:id="rId15"/>
  </p:sldIdLst>
  <p:sldSz cx="9144000" cy="6858000" type="screen4x3"/>
  <p:notesSz cx="9874250" cy="6797675"/>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1">
          <p15:clr>
            <a:srgbClr val="A4A3A4"/>
          </p15:clr>
        </p15:guide>
        <p15:guide id="2" pos="311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66FF33"/>
    <a:srgbClr val="EBEBFF"/>
    <a:srgbClr val="E7E7FF"/>
    <a:srgbClr val="E1E1FF"/>
    <a:srgbClr val="CCCCFF"/>
    <a:srgbClr val="FF3300"/>
    <a:srgbClr val="000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淺色樣式 2 - 輔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淺色樣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淺色樣式 3 - 輔色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7AC3CCA-C797-4891-BE02-D94E43425B78}" styleName="中等深淺樣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中等深淺樣式 1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2833802-FEF1-4C79-8D5D-14CF1EAF98D9}" styleName="淺色樣式 2 - 輔色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EBBBCC-DAD2-459C-BE2E-F6DE35CF9A28}" styleName="深色樣式 2 - 輔色 3/輔色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中等深淺樣式 1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ABFCF23-3B69-468F-B69F-88F6DE6A72F2}" styleName="中等深淺樣式 1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E171933-4619-4E11-9A3F-F7608DF75F80}" styleName="中等深淺樣式 1 - 輔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A488322-F2BA-4B5B-9748-0D474271808F}" styleName="中等深淺樣式 3 - 輔色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78" autoAdjust="0"/>
    <p:restoredTop sz="90996" autoAdjust="0"/>
  </p:normalViewPr>
  <p:slideViewPr>
    <p:cSldViewPr>
      <p:cViewPr varScale="1">
        <p:scale>
          <a:sx n="80" d="100"/>
          <a:sy n="80" d="100"/>
        </p:scale>
        <p:origin x="696" y="84"/>
      </p:cViewPr>
      <p:guideLst>
        <p:guide orient="horz" pos="2160"/>
        <p:guide pos="2880"/>
      </p:guideLst>
    </p:cSldViewPr>
  </p:slideViewPr>
  <p:outlineViewPr>
    <p:cViewPr>
      <p:scale>
        <a:sx n="33" d="100"/>
        <a:sy n="33" d="100"/>
      </p:scale>
      <p:origin x="0" y="283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1440" y="-96"/>
      </p:cViewPr>
      <p:guideLst>
        <p:guide orient="horz" pos="2141"/>
        <p:guide pos="311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新細明體" pitchFamily="18" charset="-120"/>
              </a:defRPr>
            </a:lvl1pPr>
          </a:lstStyle>
          <a:p>
            <a:pPr>
              <a:defRPr/>
            </a:pPr>
            <a:endParaRPr lang="en-US" altLang="zh-TW"/>
          </a:p>
        </p:txBody>
      </p:sp>
      <p:sp>
        <p:nvSpPr>
          <p:cNvPr id="102403" name="Rectangle 3"/>
          <p:cNvSpPr>
            <a:spLocks noGrp="1" noChangeArrowheads="1"/>
          </p:cNvSpPr>
          <p:nvPr>
            <p:ph type="dt" sz="quarter" idx="1"/>
          </p:nvPr>
        </p:nvSpPr>
        <p:spPr bwMode="auto">
          <a:xfrm>
            <a:off x="5591175" y="0"/>
            <a:ext cx="4281488"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新細明體" pitchFamily="18" charset="-120"/>
              </a:defRPr>
            </a:lvl1pPr>
          </a:lstStyle>
          <a:p>
            <a:pPr>
              <a:defRPr/>
            </a:pPr>
            <a:fld id="{D9100C9D-5435-413A-BF52-2B15EB002061}" type="datetime1">
              <a:rPr lang="zh-TW" altLang="en-US"/>
              <a:pPr>
                <a:defRPr/>
              </a:pPr>
              <a:t>2017/3/22</a:t>
            </a:fld>
            <a:endParaRPr lang="en-US" altLang="zh-TW"/>
          </a:p>
        </p:txBody>
      </p:sp>
      <p:sp>
        <p:nvSpPr>
          <p:cNvPr id="102404" name="Rectangle 4"/>
          <p:cNvSpPr>
            <a:spLocks noGrp="1" noChangeArrowheads="1"/>
          </p:cNvSpPr>
          <p:nvPr>
            <p:ph type="ftr" sz="quarter" idx="2"/>
          </p:nvPr>
        </p:nvSpPr>
        <p:spPr bwMode="auto">
          <a:xfrm>
            <a:off x="0" y="6456363"/>
            <a:ext cx="4279900"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新細明體" pitchFamily="18" charset="-120"/>
              </a:defRPr>
            </a:lvl1pPr>
          </a:lstStyle>
          <a:p>
            <a:pPr>
              <a:defRPr/>
            </a:pPr>
            <a:r>
              <a:rPr lang="en-US" altLang="zh-TW"/>
              <a:t>CSIE CIAL Lab</a:t>
            </a:r>
          </a:p>
        </p:txBody>
      </p:sp>
      <p:sp>
        <p:nvSpPr>
          <p:cNvPr id="102405" name="Rectangle 5"/>
          <p:cNvSpPr>
            <a:spLocks noGrp="1" noChangeArrowheads="1"/>
          </p:cNvSpPr>
          <p:nvPr>
            <p:ph type="sldNum" sz="quarter" idx="3"/>
          </p:nvPr>
        </p:nvSpPr>
        <p:spPr bwMode="auto">
          <a:xfrm>
            <a:off x="5591175" y="6456363"/>
            <a:ext cx="4281488"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新細明體" pitchFamily="18" charset="-120"/>
              </a:defRPr>
            </a:lvl1pPr>
          </a:lstStyle>
          <a:p>
            <a:pPr>
              <a:defRPr/>
            </a:pPr>
            <a:fld id="{DE170E82-7C65-4478-A546-7809429790DF}" type="slidenum">
              <a:rPr lang="en-US" altLang="zh-TW"/>
              <a:pPr>
                <a:defRPr/>
              </a:pPr>
              <a:t>‹#›</a:t>
            </a:fld>
            <a:endParaRPr lang="en-US" altLang="zh-TW"/>
          </a:p>
        </p:txBody>
      </p:sp>
    </p:spTree>
    <p:extLst>
      <p:ext uri="{BB962C8B-B14F-4D97-AF65-F5344CB8AC3E}">
        <p14:creationId xmlns:p14="http://schemas.microsoft.com/office/powerpoint/2010/main" val="2697114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新細明體" pitchFamily="18" charset="-120"/>
              </a:defRPr>
            </a:lvl1pPr>
          </a:lstStyle>
          <a:p>
            <a:pPr>
              <a:defRPr/>
            </a:pPr>
            <a:endParaRPr lang="en-US" altLang="zh-TW"/>
          </a:p>
        </p:txBody>
      </p:sp>
      <p:sp>
        <p:nvSpPr>
          <p:cNvPr id="83971" name="Rectangle 3"/>
          <p:cNvSpPr>
            <a:spLocks noGrp="1" noChangeArrowheads="1"/>
          </p:cNvSpPr>
          <p:nvPr>
            <p:ph type="dt" idx="1"/>
          </p:nvPr>
        </p:nvSpPr>
        <p:spPr bwMode="auto">
          <a:xfrm>
            <a:off x="5591175" y="0"/>
            <a:ext cx="4281488"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新細明體" pitchFamily="18" charset="-120"/>
              </a:defRPr>
            </a:lvl1pPr>
          </a:lstStyle>
          <a:p>
            <a:pPr>
              <a:defRPr/>
            </a:pPr>
            <a:fld id="{E80364E5-E223-41E7-8F7B-C58689653AC1}" type="datetime1">
              <a:rPr lang="zh-TW" altLang="en-US"/>
              <a:pPr>
                <a:defRPr/>
              </a:pPr>
              <a:t>2017/3/22</a:t>
            </a:fld>
            <a:endParaRPr lang="en-US" altLang="zh-TW"/>
          </a:p>
        </p:txBody>
      </p:sp>
      <p:sp>
        <p:nvSpPr>
          <p:cNvPr id="46084" name="Rectangle 4"/>
          <p:cNvSpPr>
            <a:spLocks noGrp="1" noRot="1" noChangeAspect="1" noChangeArrowheads="1" noTextEdit="1"/>
          </p:cNvSpPr>
          <p:nvPr>
            <p:ph type="sldImg" idx="2"/>
          </p:nvPr>
        </p:nvSpPr>
        <p:spPr bwMode="auto">
          <a:xfrm>
            <a:off x="3238500" y="509588"/>
            <a:ext cx="3397250" cy="2549525"/>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83973" name="Rectangle 5"/>
          <p:cNvSpPr>
            <a:spLocks noGrp="1" noChangeArrowheads="1"/>
          </p:cNvSpPr>
          <p:nvPr>
            <p:ph type="body" sz="quarter" idx="3"/>
          </p:nvPr>
        </p:nvSpPr>
        <p:spPr bwMode="auto">
          <a:xfrm>
            <a:off x="987425" y="3228975"/>
            <a:ext cx="7899400" cy="30591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83974" name="Rectangle 6"/>
          <p:cNvSpPr>
            <a:spLocks noGrp="1" noChangeArrowheads="1"/>
          </p:cNvSpPr>
          <p:nvPr>
            <p:ph type="ftr" sz="quarter" idx="4"/>
          </p:nvPr>
        </p:nvSpPr>
        <p:spPr bwMode="auto">
          <a:xfrm>
            <a:off x="0" y="6456363"/>
            <a:ext cx="4279900"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新細明體" pitchFamily="18" charset="-120"/>
              </a:defRPr>
            </a:lvl1pPr>
          </a:lstStyle>
          <a:p>
            <a:pPr>
              <a:defRPr/>
            </a:pPr>
            <a:r>
              <a:rPr lang="en-US" altLang="zh-TW"/>
              <a:t>CSIE CIAL Lab</a:t>
            </a:r>
          </a:p>
        </p:txBody>
      </p:sp>
      <p:sp>
        <p:nvSpPr>
          <p:cNvPr id="83975" name="Rectangle 7"/>
          <p:cNvSpPr>
            <a:spLocks noGrp="1" noChangeArrowheads="1"/>
          </p:cNvSpPr>
          <p:nvPr>
            <p:ph type="sldNum" sz="quarter" idx="5"/>
          </p:nvPr>
        </p:nvSpPr>
        <p:spPr bwMode="auto">
          <a:xfrm>
            <a:off x="5591175" y="6456363"/>
            <a:ext cx="4281488"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新細明體" pitchFamily="18" charset="-120"/>
              </a:defRPr>
            </a:lvl1pPr>
          </a:lstStyle>
          <a:p>
            <a:pPr>
              <a:defRPr/>
            </a:pPr>
            <a:fld id="{B67C58D4-8247-4CDB-B8D8-366157AD7CF1}" type="slidenum">
              <a:rPr lang="en-US" altLang="zh-TW"/>
              <a:pPr>
                <a:defRPr/>
              </a:pPr>
              <a:t>‹#›</a:t>
            </a:fld>
            <a:endParaRPr lang="en-US" altLang="zh-TW"/>
          </a:p>
        </p:txBody>
      </p:sp>
    </p:spTree>
    <p:extLst>
      <p:ext uri="{BB962C8B-B14F-4D97-AF65-F5344CB8AC3E}">
        <p14:creationId xmlns:p14="http://schemas.microsoft.com/office/powerpoint/2010/main" val="3344546481"/>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eaLnBrk="1" hangingPunct="1"/>
            <a:fld id="{9F011DFF-4CF2-4B16-A707-64B28036040A}" type="slidenum">
              <a:rPr lang="en-US" altLang="zh-TW" smtClean="0"/>
              <a:pPr eaLnBrk="1" hangingPunct="1"/>
              <a:t>1</a:t>
            </a:fld>
            <a:endParaRPr lang="en-US" altLang="zh-TW" smtClean="0"/>
          </a:p>
        </p:txBody>
      </p:sp>
      <p:sp>
        <p:nvSpPr>
          <p:cNvPr id="47107"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eaLnBrk="1" hangingPunct="1"/>
            <a:fld id="{49D338C6-14FA-48CC-A73D-B1557EEBA41C}" type="datetime1">
              <a:rPr lang="zh-TW" altLang="en-US" smtClean="0"/>
              <a:pPr eaLnBrk="1" hangingPunct="1"/>
              <a:t>2017/3/22</a:t>
            </a:fld>
            <a:endParaRPr lang="en-US" altLang="zh-TW" smtClean="0"/>
          </a:p>
        </p:txBody>
      </p:sp>
      <p:sp>
        <p:nvSpPr>
          <p:cNvPr id="47108" name="Rectangle 6"/>
          <p:cNvSpPr>
            <a:spLocks noGrp="1" noChangeArrowheads="1"/>
          </p:cNvSpPr>
          <p:nvPr>
            <p:ph type="ftr" sz="quarter" idx="4"/>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eaLnBrk="1" hangingPunct="1"/>
            <a:r>
              <a:rPr lang="en-US" altLang="zh-TW" smtClean="0"/>
              <a:t>CSIE CIAL Lab</a:t>
            </a:r>
          </a:p>
        </p:txBody>
      </p:sp>
      <p:sp>
        <p:nvSpPr>
          <p:cNvPr id="47109" name="Rectangle 7"/>
          <p:cNvSpPr txBox="1">
            <a:spLocks noGrp="1" noChangeArrowheads="1"/>
          </p:cNvSpPr>
          <p:nvPr/>
        </p:nvSpPr>
        <p:spPr bwMode="auto">
          <a:xfrm>
            <a:off x="5591175" y="6456363"/>
            <a:ext cx="4281488" cy="3397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algn="r" eaLnBrk="1" hangingPunct="1"/>
            <a:fld id="{B507DD77-2F27-408A-A247-AD7484650273}" type="slidenum">
              <a:rPr lang="en-US" altLang="zh-TW" sz="1200"/>
              <a:pPr algn="r" eaLnBrk="1" hangingPunct="1"/>
              <a:t>1</a:t>
            </a:fld>
            <a:endParaRPr lang="en-US" altLang="zh-TW" sz="1200"/>
          </a:p>
        </p:txBody>
      </p:sp>
      <p:sp>
        <p:nvSpPr>
          <p:cNvPr id="47110" name="Rectangle 2"/>
          <p:cNvSpPr>
            <a:spLocks noGrp="1" noRot="1" noChangeAspect="1" noChangeArrowheads="1" noTextEdit="1"/>
          </p:cNvSpPr>
          <p:nvPr>
            <p:ph type="sldImg"/>
          </p:nvPr>
        </p:nvSpPr>
        <p:spPr>
          <a:xfrm>
            <a:off x="3213100" y="508000"/>
            <a:ext cx="3397250" cy="2549525"/>
          </a:xfrm>
          <a:ln/>
        </p:spPr>
      </p:sp>
      <p:sp>
        <p:nvSpPr>
          <p:cNvPr id="4711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zh-TW" smtClean="0">
              <a:ea typeface="新細明體" charset="-120"/>
            </a:endParaRPr>
          </a:p>
        </p:txBody>
      </p:sp>
    </p:spTree>
    <p:extLst>
      <p:ext uri="{BB962C8B-B14F-4D97-AF65-F5344CB8AC3E}">
        <p14:creationId xmlns:p14="http://schemas.microsoft.com/office/powerpoint/2010/main" val="1862931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4" name="AutoShape 2"/>
          <p:cNvSpPr>
            <a:spLocks noChangeArrowheads="1"/>
          </p:cNvSpPr>
          <p:nvPr/>
        </p:nvSpPr>
        <p:spPr bwMode="auto">
          <a:xfrm>
            <a:off x="228600" y="381000"/>
            <a:ext cx="8686800" cy="5638800"/>
          </a:xfrm>
          <a:prstGeom prst="roundRect">
            <a:avLst>
              <a:gd name="adj" fmla="val 7912"/>
            </a:avLst>
          </a:prstGeom>
          <a:solidFill>
            <a:schemeClr val="folHlink"/>
          </a:solidFill>
          <a:ln w="9525">
            <a:noFill/>
            <a:round/>
            <a:headEnd/>
            <a:tailEnd/>
          </a:ln>
          <a:effectLst/>
        </p:spPr>
        <p:txBody>
          <a:bodyPr wrap="none" anchor="ctr"/>
          <a:lstStyle/>
          <a:p>
            <a:pPr algn="ctr">
              <a:defRPr/>
            </a:pPr>
            <a:endParaRPr kumimoji="0" lang="zh-TW" altLang="zh-TW" sz="2400">
              <a:latin typeface="Times New Roman" pitchFamily="18" charset="0"/>
              <a:ea typeface="新細明體" pitchFamily="18" charset="-120"/>
            </a:endParaRPr>
          </a:p>
        </p:txBody>
      </p:sp>
      <p:sp>
        <p:nvSpPr>
          <p:cNvPr id="5" name="AutoShape 3"/>
          <p:cNvSpPr>
            <a:spLocks noChangeArrowheads="1"/>
          </p:cNvSpPr>
          <p:nvPr/>
        </p:nvSpPr>
        <p:spPr bwMode="white">
          <a:xfrm>
            <a:off x="327025" y="488950"/>
            <a:ext cx="8435975" cy="4768850"/>
          </a:xfrm>
          <a:prstGeom prst="roundRect">
            <a:avLst>
              <a:gd name="adj" fmla="val 7310"/>
            </a:avLst>
          </a:prstGeom>
          <a:solidFill>
            <a:schemeClr val="bg1"/>
          </a:solidFill>
          <a:ln w="9525">
            <a:noFill/>
            <a:round/>
            <a:headEnd/>
            <a:tailEnd/>
          </a:ln>
          <a:effectLst/>
        </p:spPr>
        <p:txBody>
          <a:bodyPr wrap="none" anchor="ctr"/>
          <a:lstStyle/>
          <a:p>
            <a:pPr algn="ctr">
              <a:defRPr/>
            </a:pPr>
            <a:endParaRPr kumimoji="0" lang="zh-TW" altLang="zh-TW" sz="2400">
              <a:latin typeface="Times New Roman" pitchFamily="18" charset="0"/>
              <a:ea typeface="新細明體" pitchFamily="18" charset="-120"/>
            </a:endParaRPr>
          </a:p>
        </p:txBody>
      </p:sp>
      <p:sp>
        <p:nvSpPr>
          <p:cNvPr id="6"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a:effectLst/>
        </p:spPr>
        <p:txBody>
          <a:bodyPr wrap="none" anchor="ctr"/>
          <a:lstStyle/>
          <a:p>
            <a:pPr algn="ctr">
              <a:defRPr/>
            </a:pPr>
            <a:endParaRPr kumimoji="0" lang="zh-TW" altLang="zh-TW">
              <a:ea typeface="新細明體" pitchFamily="18" charset="-120"/>
            </a:endParaRPr>
          </a:p>
        </p:txBody>
      </p:sp>
      <p:sp>
        <p:nvSpPr>
          <p:cNvPr id="100357"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r>
              <a:rPr lang="zh-TW" altLang="en-US"/>
              <a:t>按一下以編輯母片標題樣式</a:t>
            </a:r>
          </a:p>
        </p:txBody>
      </p:sp>
      <p:sp>
        <p:nvSpPr>
          <p:cNvPr id="100358"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r>
              <a:rPr lang="zh-TW" altLang="en-US"/>
              <a:t>按一下以編輯母片副標題樣式</a:t>
            </a:r>
          </a:p>
        </p:txBody>
      </p:sp>
      <p:sp>
        <p:nvSpPr>
          <p:cNvPr id="7" name="Rectangle 7"/>
          <p:cNvSpPr>
            <a:spLocks noGrp="1" noChangeArrowheads="1"/>
          </p:cNvSpPr>
          <p:nvPr>
            <p:ph type="dt" sz="half" idx="10"/>
          </p:nvPr>
        </p:nvSpPr>
        <p:spPr/>
        <p:txBody>
          <a:bodyPr/>
          <a:lstStyle>
            <a:lvl1pPr>
              <a:defRPr/>
            </a:lvl1pPr>
          </a:lstStyle>
          <a:p>
            <a:pPr>
              <a:defRPr/>
            </a:pPr>
            <a:fld id="{60555732-0661-4510-8994-21747E367F95}" type="datetime1">
              <a:rPr lang="zh-TW" altLang="en-US"/>
              <a:pPr>
                <a:defRPr/>
              </a:pPr>
              <a:t>2017/3/22</a:t>
            </a:fld>
            <a:endParaRPr lang="en-US" altLang="zh-TW"/>
          </a:p>
        </p:txBody>
      </p:sp>
      <p:sp>
        <p:nvSpPr>
          <p:cNvPr id="8" name="Rectangle 8"/>
          <p:cNvSpPr>
            <a:spLocks noGrp="1" noChangeArrowheads="1"/>
          </p:cNvSpPr>
          <p:nvPr>
            <p:ph type="ftr" sz="quarter" idx="11"/>
          </p:nvPr>
        </p:nvSpPr>
        <p:spPr>
          <a:xfrm>
            <a:off x="2843213" y="6308725"/>
            <a:ext cx="4033837" cy="457200"/>
          </a:xfrm>
        </p:spPr>
        <p:txBody>
          <a:bodyPr/>
          <a:lstStyle>
            <a:lvl1pPr>
              <a:defRPr/>
            </a:lvl1pPr>
          </a:lstStyle>
          <a:p>
            <a:pPr>
              <a:defRPr/>
            </a:pPr>
            <a:r>
              <a:rPr lang="en-US" altLang="zh-TW"/>
              <a:t>National Cheng Kung University CSIE Computer &amp; Internet Architecture Lab </a:t>
            </a:r>
          </a:p>
        </p:txBody>
      </p:sp>
      <p:sp>
        <p:nvSpPr>
          <p:cNvPr id="9" name="Rectangle 9"/>
          <p:cNvSpPr>
            <a:spLocks noGrp="1" noChangeArrowheads="1"/>
          </p:cNvSpPr>
          <p:nvPr>
            <p:ph type="sldNum" sz="quarter" idx="12"/>
          </p:nvPr>
        </p:nvSpPr>
        <p:spPr/>
        <p:txBody>
          <a:bodyPr/>
          <a:lstStyle>
            <a:lvl1pPr>
              <a:defRPr/>
            </a:lvl1pPr>
          </a:lstStyle>
          <a:p>
            <a:pPr>
              <a:defRPr/>
            </a:pPr>
            <a:fld id="{C4D525C8-037D-4D9C-A89D-84B4CBED0478}" type="slidenum">
              <a:rPr lang="en-US" altLang="zh-TW"/>
              <a:pPr>
                <a:defRPr/>
              </a:pPr>
              <a:t>‹#›</a:t>
            </a:fld>
            <a:endParaRPr lang="en-US" altLang="zh-TW"/>
          </a:p>
        </p:txBody>
      </p:sp>
    </p:spTree>
    <p:extLst>
      <p:ext uri="{BB962C8B-B14F-4D97-AF65-F5344CB8AC3E}">
        <p14:creationId xmlns:p14="http://schemas.microsoft.com/office/powerpoint/2010/main" val="1974079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fld id="{46080299-9B71-4CE5-8AF3-49E78D1409C8}" type="datetime1">
              <a:rPr lang="zh-TW" altLang="en-US"/>
              <a:pPr>
                <a:defRPr/>
              </a:pPr>
              <a:t>2017/3/22</a:t>
            </a:fld>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CDD35581-8FB1-4BA3-A1BD-7283ADB7F164}" type="slidenum">
              <a:rPr lang="en-US" altLang="zh-TW"/>
              <a:pPr>
                <a:defRPr/>
              </a:pPr>
              <a:t>‹#›</a:t>
            </a:fld>
            <a:endParaRPr lang="en-US" altLang="zh-TW"/>
          </a:p>
        </p:txBody>
      </p:sp>
    </p:spTree>
    <p:extLst>
      <p:ext uri="{BB962C8B-B14F-4D97-AF65-F5344CB8AC3E}">
        <p14:creationId xmlns:p14="http://schemas.microsoft.com/office/powerpoint/2010/main" val="461516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534150" y="549275"/>
            <a:ext cx="1924050" cy="53943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762000" y="549275"/>
            <a:ext cx="5619750" cy="53943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fld id="{2AF09290-2659-4358-AE6E-0D2AB2AB43AE}" type="datetime1">
              <a:rPr lang="zh-TW" altLang="en-US"/>
              <a:pPr>
                <a:defRPr/>
              </a:pPr>
              <a:t>2017/3/22</a:t>
            </a:fld>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B4378D4B-52B5-445E-B845-CE63557AFEDD}" type="slidenum">
              <a:rPr lang="en-US" altLang="zh-TW"/>
              <a:pPr>
                <a:defRPr/>
              </a:pPr>
              <a:t>‹#›</a:t>
            </a:fld>
            <a:endParaRPr lang="en-US" altLang="zh-TW"/>
          </a:p>
        </p:txBody>
      </p:sp>
    </p:spTree>
    <p:extLst>
      <p:ext uri="{BB962C8B-B14F-4D97-AF65-F5344CB8AC3E}">
        <p14:creationId xmlns:p14="http://schemas.microsoft.com/office/powerpoint/2010/main" val="24796815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762000" y="549275"/>
            <a:ext cx="7696200" cy="592138"/>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762000" y="1412875"/>
            <a:ext cx="3771900" cy="4530725"/>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86300" y="1412875"/>
            <a:ext cx="3771900" cy="4530725"/>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4"/>
          <p:cNvSpPr>
            <a:spLocks noGrp="1" noChangeArrowheads="1"/>
          </p:cNvSpPr>
          <p:nvPr>
            <p:ph type="dt" sz="half" idx="10"/>
          </p:nvPr>
        </p:nvSpPr>
        <p:spPr>
          <a:ln/>
        </p:spPr>
        <p:txBody>
          <a:bodyPr/>
          <a:lstStyle>
            <a:lvl1pPr>
              <a:defRPr/>
            </a:lvl1pPr>
          </a:lstStyle>
          <a:p>
            <a:pPr>
              <a:defRPr/>
            </a:pPr>
            <a:fld id="{B53D082F-EB1F-4CA9-A2BB-73C8CA86B6DC}" type="datetime1">
              <a:rPr lang="zh-TW" altLang="en-US"/>
              <a:pPr>
                <a:defRPr/>
              </a:pPr>
              <a:t>2017/3/22</a:t>
            </a:fld>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3FE7B881-FCCB-4025-94C8-DA2AFB2801F9}" type="slidenum">
              <a:rPr lang="en-US" altLang="zh-TW"/>
              <a:pPr>
                <a:defRPr/>
              </a:pPr>
              <a:t>‹#›</a:t>
            </a:fld>
            <a:endParaRPr lang="en-US" altLang="zh-TW"/>
          </a:p>
        </p:txBody>
      </p:sp>
    </p:spTree>
    <p:extLst>
      <p:ext uri="{BB962C8B-B14F-4D97-AF65-F5344CB8AC3E}">
        <p14:creationId xmlns:p14="http://schemas.microsoft.com/office/powerpoint/2010/main" val="8873094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762000" y="549275"/>
            <a:ext cx="7696200" cy="592138"/>
          </a:xfrm>
        </p:spPr>
        <p:txBody>
          <a:bodyPr/>
          <a:lstStyle/>
          <a:p>
            <a:r>
              <a:rPr lang="zh-TW" altLang="en-US" smtClean="0"/>
              <a:t>按一下以編輯母片標題樣式</a:t>
            </a:r>
            <a:endParaRPr lang="zh-TW" altLang="en-US"/>
          </a:p>
        </p:txBody>
      </p:sp>
      <p:sp>
        <p:nvSpPr>
          <p:cNvPr id="3" name="表格版面配置區 2"/>
          <p:cNvSpPr>
            <a:spLocks noGrp="1"/>
          </p:cNvSpPr>
          <p:nvPr>
            <p:ph type="tbl" idx="1"/>
          </p:nvPr>
        </p:nvSpPr>
        <p:spPr>
          <a:xfrm>
            <a:off x="762000" y="1412875"/>
            <a:ext cx="7696200" cy="4530725"/>
          </a:xfrm>
        </p:spPr>
        <p:txBody>
          <a:bodyPr/>
          <a:lstStyle/>
          <a:p>
            <a:pPr lvl="0"/>
            <a:endParaRPr lang="zh-TW"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fld id="{43662556-DD1A-4320-A61A-1EEC9D929459}" type="datetime1">
              <a:rPr lang="zh-TW" altLang="en-US"/>
              <a:pPr>
                <a:defRPr/>
              </a:pPr>
              <a:t>2017/3/22</a:t>
            </a:fld>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89EE0783-66AB-4E9E-B57F-90858DA08AE8}" type="slidenum">
              <a:rPr lang="en-US" altLang="zh-TW"/>
              <a:pPr>
                <a:defRPr/>
              </a:pPr>
              <a:t>‹#›</a:t>
            </a:fld>
            <a:endParaRPr lang="en-US" altLang="zh-TW"/>
          </a:p>
        </p:txBody>
      </p:sp>
    </p:spTree>
    <p:extLst>
      <p:ext uri="{BB962C8B-B14F-4D97-AF65-F5344CB8AC3E}">
        <p14:creationId xmlns:p14="http://schemas.microsoft.com/office/powerpoint/2010/main" val="164737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fld id="{945B5826-75D5-42B3-A5C4-B229DF8C6A71}" type="datetime1">
              <a:rPr lang="zh-TW" altLang="en-US"/>
              <a:pPr>
                <a:defRPr/>
              </a:pPr>
              <a:t>2017/3/22</a:t>
            </a:fld>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716951E2-EEAA-4669-B8F0-B40FD5B3C243}" type="slidenum">
              <a:rPr lang="en-US" altLang="zh-TW"/>
              <a:pPr>
                <a:defRPr/>
              </a:pPr>
              <a:t>‹#›</a:t>
            </a:fld>
            <a:endParaRPr lang="en-US" altLang="zh-TW"/>
          </a:p>
        </p:txBody>
      </p:sp>
    </p:spTree>
    <p:extLst>
      <p:ext uri="{BB962C8B-B14F-4D97-AF65-F5344CB8AC3E}">
        <p14:creationId xmlns:p14="http://schemas.microsoft.com/office/powerpoint/2010/main" val="2150203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4"/>
          <p:cNvSpPr>
            <a:spLocks noGrp="1" noChangeArrowheads="1"/>
          </p:cNvSpPr>
          <p:nvPr>
            <p:ph type="dt" sz="half" idx="10"/>
          </p:nvPr>
        </p:nvSpPr>
        <p:spPr>
          <a:ln/>
        </p:spPr>
        <p:txBody>
          <a:bodyPr/>
          <a:lstStyle>
            <a:lvl1pPr>
              <a:defRPr/>
            </a:lvl1pPr>
          </a:lstStyle>
          <a:p>
            <a:pPr>
              <a:defRPr/>
            </a:pPr>
            <a:fld id="{6D3840D1-7F77-4D1A-BD2B-AA0AFA56A26A}" type="datetime1">
              <a:rPr lang="zh-TW" altLang="en-US"/>
              <a:pPr>
                <a:defRPr/>
              </a:pPr>
              <a:t>2017/3/22</a:t>
            </a:fld>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8CF754AE-326A-49DC-BA3C-648274DC3B11}" type="slidenum">
              <a:rPr lang="en-US" altLang="zh-TW"/>
              <a:pPr>
                <a:defRPr/>
              </a:pPr>
              <a:t>‹#›</a:t>
            </a:fld>
            <a:endParaRPr lang="en-US" altLang="zh-TW"/>
          </a:p>
        </p:txBody>
      </p:sp>
    </p:spTree>
    <p:extLst>
      <p:ext uri="{BB962C8B-B14F-4D97-AF65-F5344CB8AC3E}">
        <p14:creationId xmlns:p14="http://schemas.microsoft.com/office/powerpoint/2010/main" val="1241178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762000" y="1412875"/>
            <a:ext cx="37719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86300" y="1412875"/>
            <a:ext cx="37719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4"/>
          <p:cNvSpPr>
            <a:spLocks noGrp="1" noChangeArrowheads="1"/>
          </p:cNvSpPr>
          <p:nvPr>
            <p:ph type="dt" sz="half" idx="10"/>
          </p:nvPr>
        </p:nvSpPr>
        <p:spPr>
          <a:ln/>
        </p:spPr>
        <p:txBody>
          <a:bodyPr/>
          <a:lstStyle>
            <a:lvl1pPr>
              <a:defRPr/>
            </a:lvl1pPr>
          </a:lstStyle>
          <a:p>
            <a:pPr>
              <a:defRPr/>
            </a:pPr>
            <a:fld id="{3A8D7D96-79B4-4AC6-A23F-82AC22FB9E37}" type="datetime1">
              <a:rPr lang="zh-TW" altLang="en-US"/>
              <a:pPr>
                <a:defRPr/>
              </a:pPr>
              <a:t>2017/3/22</a:t>
            </a:fld>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D86F1F05-B80C-4342-AEC2-30DC8D76B3D4}" type="slidenum">
              <a:rPr lang="en-US" altLang="zh-TW"/>
              <a:pPr>
                <a:defRPr/>
              </a:pPr>
              <a:t>‹#›</a:t>
            </a:fld>
            <a:endParaRPr lang="en-US" altLang="zh-TW"/>
          </a:p>
        </p:txBody>
      </p:sp>
    </p:spTree>
    <p:extLst>
      <p:ext uri="{BB962C8B-B14F-4D97-AF65-F5344CB8AC3E}">
        <p14:creationId xmlns:p14="http://schemas.microsoft.com/office/powerpoint/2010/main" val="1697363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4"/>
          <p:cNvSpPr>
            <a:spLocks noGrp="1" noChangeArrowheads="1"/>
          </p:cNvSpPr>
          <p:nvPr>
            <p:ph type="dt" sz="half" idx="10"/>
          </p:nvPr>
        </p:nvSpPr>
        <p:spPr>
          <a:ln/>
        </p:spPr>
        <p:txBody>
          <a:bodyPr/>
          <a:lstStyle>
            <a:lvl1pPr>
              <a:defRPr/>
            </a:lvl1pPr>
          </a:lstStyle>
          <a:p>
            <a:pPr>
              <a:defRPr/>
            </a:pPr>
            <a:fld id="{B2C8D481-9A74-41A8-A3DD-B725FABA0BFD}" type="datetime1">
              <a:rPr lang="zh-TW" altLang="en-US"/>
              <a:pPr>
                <a:defRPr/>
              </a:pPr>
              <a:t>2017/3/22</a:t>
            </a:fld>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9" name="Rectangle 6"/>
          <p:cNvSpPr>
            <a:spLocks noGrp="1" noChangeArrowheads="1"/>
          </p:cNvSpPr>
          <p:nvPr>
            <p:ph type="sldNum" sz="quarter" idx="12"/>
          </p:nvPr>
        </p:nvSpPr>
        <p:spPr>
          <a:ln/>
        </p:spPr>
        <p:txBody>
          <a:bodyPr/>
          <a:lstStyle>
            <a:lvl1pPr>
              <a:defRPr/>
            </a:lvl1pPr>
          </a:lstStyle>
          <a:p>
            <a:pPr>
              <a:defRPr/>
            </a:pPr>
            <a:fld id="{5D8368F9-24E6-4439-86FC-553CFE5611B9}" type="slidenum">
              <a:rPr lang="en-US" altLang="zh-TW"/>
              <a:pPr>
                <a:defRPr/>
              </a:pPr>
              <a:t>‹#›</a:t>
            </a:fld>
            <a:endParaRPr lang="en-US" altLang="zh-TW"/>
          </a:p>
        </p:txBody>
      </p:sp>
    </p:spTree>
    <p:extLst>
      <p:ext uri="{BB962C8B-B14F-4D97-AF65-F5344CB8AC3E}">
        <p14:creationId xmlns:p14="http://schemas.microsoft.com/office/powerpoint/2010/main" val="3070461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4"/>
          <p:cNvSpPr>
            <a:spLocks noGrp="1" noChangeArrowheads="1"/>
          </p:cNvSpPr>
          <p:nvPr>
            <p:ph type="dt" sz="half" idx="10"/>
          </p:nvPr>
        </p:nvSpPr>
        <p:spPr>
          <a:ln/>
        </p:spPr>
        <p:txBody>
          <a:bodyPr/>
          <a:lstStyle>
            <a:lvl1pPr>
              <a:defRPr/>
            </a:lvl1pPr>
          </a:lstStyle>
          <a:p>
            <a:pPr>
              <a:defRPr/>
            </a:pPr>
            <a:fld id="{C93432D8-DDB8-4D0D-A821-5B579638449B}" type="datetime1">
              <a:rPr lang="zh-TW" altLang="en-US"/>
              <a:pPr>
                <a:defRPr/>
              </a:pPr>
              <a:t>2017/3/22</a:t>
            </a:fld>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5" name="Rectangle 6"/>
          <p:cNvSpPr>
            <a:spLocks noGrp="1" noChangeArrowheads="1"/>
          </p:cNvSpPr>
          <p:nvPr>
            <p:ph type="sldNum" sz="quarter" idx="12"/>
          </p:nvPr>
        </p:nvSpPr>
        <p:spPr>
          <a:ln/>
        </p:spPr>
        <p:txBody>
          <a:bodyPr/>
          <a:lstStyle>
            <a:lvl1pPr>
              <a:defRPr/>
            </a:lvl1pPr>
          </a:lstStyle>
          <a:p>
            <a:pPr>
              <a:defRPr/>
            </a:pPr>
            <a:fld id="{CC3723CC-A3E8-494E-B22F-9BADF4484A4A}" type="slidenum">
              <a:rPr lang="en-US" altLang="zh-TW"/>
              <a:pPr>
                <a:defRPr/>
              </a:pPr>
              <a:t>‹#›</a:t>
            </a:fld>
            <a:endParaRPr lang="en-US" altLang="zh-TW"/>
          </a:p>
        </p:txBody>
      </p:sp>
    </p:spTree>
    <p:extLst>
      <p:ext uri="{BB962C8B-B14F-4D97-AF65-F5344CB8AC3E}">
        <p14:creationId xmlns:p14="http://schemas.microsoft.com/office/powerpoint/2010/main" val="3197492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C528D2E-D3A3-40BD-85D2-775B7A5B698A}" type="datetime1">
              <a:rPr lang="zh-TW" altLang="en-US"/>
              <a:pPr>
                <a:defRPr/>
              </a:pPr>
              <a:t>2017/3/22</a:t>
            </a:fld>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4" name="Rectangle 6"/>
          <p:cNvSpPr>
            <a:spLocks noGrp="1" noChangeArrowheads="1"/>
          </p:cNvSpPr>
          <p:nvPr>
            <p:ph type="sldNum" sz="quarter" idx="12"/>
          </p:nvPr>
        </p:nvSpPr>
        <p:spPr>
          <a:ln/>
        </p:spPr>
        <p:txBody>
          <a:bodyPr/>
          <a:lstStyle>
            <a:lvl1pPr>
              <a:defRPr/>
            </a:lvl1pPr>
          </a:lstStyle>
          <a:p>
            <a:pPr>
              <a:defRPr/>
            </a:pPr>
            <a:fld id="{1CCA9615-97A3-4B50-80FA-CDDFC7E0164E}" type="slidenum">
              <a:rPr lang="en-US" altLang="zh-TW"/>
              <a:pPr>
                <a:defRPr/>
              </a:pPr>
              <a:t>‹#›</a:t>
            </a:fld>
            <a:endParaRPr lang="en-US" altLang="zh-TW"/>
          </a:p>
        </p:txBody>
      </p:sp>
    </p:spTree>
    <p:extLst>
      <p:ext uri="{BB962C8B-B14F-4D97-AF65-F5344CB8AC3E}">
        <p14:creationId xmlns:p14="http://schemas.microsoft.com/office/powerpoint/2010/main" val="36053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fld id="{A9F84AE2-8279-4719-AA7D-0CCC31134587}" type="datetime1">
              <a:rPr lang="zh-TW" altLang="en-US"/>
              <a:pPr>
                <a:defRPr/>
              </a:pPr>
              <a:t>2017/3/22</a:t>
            </a:fld>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9268E641-5E6C-4237-BE88-7A5ACB6ACF21}" type="slidenum">
              <a:rPr lang="en-US" altLang="zh-TW"/>
              <a:pPr>
                <a:defRPr/>
              </a:pPr>
              <a:t>‹#›</a:t>
            </a:fld>
            <a:endParaRPr lang="en-US" altLang="zh-TW"/>
          </a:p>
        </p:txBody>
      </p:sp>
    </p:spTree>
    <p:extLst>
      <p:ext uri="{BB962C8B-B14F-4D97-AF65-F5344CB8AC3E}">
        <p14:creationId xmlns:p14="http://schemas.microsoft.com/office/powerpoint/2010/main" val="1388221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fld id="{DE7A583F-7C87-430E-BA42-51959189E1EB}" type="datetime1">
              <a:rPr lang="zh-TW" altLang="en-US"/>
              <a:pPr>
                <a:defRPr/>
              </a:pPr>
              <a:t>2017/3/22</a:t>
            </a:fld>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5D2EF0DD-2EB3-4841-BC04-5E0E052FC0DC}" type="slidenum">
              <a:rPr lang="en-US" altLang="zh-TW"/>
              <a:pPr>
                <a:defRPr/>
              </a:pPr>
              <a:t>‹#›</a:t>
            </a:fld>
            <a:endParaRPr lang="en-US" altLang="zh-TW"/>
          </a:p>
        </p:txBody>
      </p:sp>
    </p:spTree>
    <p:extLst>
      <p:ext uri="{BB962C8B-B14F-4D97-AF65-F5344CB8AC3E}">
        <p14:creationId xmlns:p14="http://schemas.microsoft.com/office/powerpoint/2010/main" val="1182859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549275"/>
            <a:ext cx="7696200" cy="592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zh-TW" altLang="en-US" smtClean="0"/>
              <a:t>按一下以編輯母片標題樣式</a:t>
            </a:r>
          </a:p>
        </p:txBody>
      </p:sp>
      <p:sp>
        <p:nvSpPr>
          <p:cNvPr id="1027" name="Rectangle 3"/>
          <p:cNvSpPr>
            <a:spLocks noGrp="1" noChangeArrowheads="1"/>
          </p:cNvSpPr>
          <p:nvPr>
            <p:ph type="body" idx="1"/>
          </p:nvPr>
        </p:nvSpPr>
        <p:spPr bwMode="auto">
          <a:xfrm>
            <a:off x="762000" y="1412875"/>
            <a:ext cx="7696200" cy="45307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99332" name="Rectangle 4"/>
          <p:cNvSpPr>
            <a:spLocks noGrp="1" noChangeArrowheads="1"/>
          </p:cNvSpPr>
          <p:nvPr>
            <p:ph type="dt" sz="half" idx="2"/>
          </p:nvPr>
        </p:nvSpPr>
        <p:spPr bwMode="auto">
          <a:xfrm>
            <a:off x="762000" y="6308725"/>
            <a:ext cx="2057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新細明體" pitchFamily="18" charset="-120"/>
              </a:defRPr>
            </a:lvl1pPr>
          </a:lstStyle>
          <a:p>
            <a:pPr>
              <a:defRPr/>
            </a:pPr>
            <a:fld id="{C5623A5B-BE50-49C9-96A3-44CA19F684C2}" type="datetime1">
              <a:rPr lang="zh-TW" altLang="en-US"/>
              <a:pPr>
                <a:defRPr/>
              </a:pPr>
              <a:t>2017/3/22</a:t>
            </a:fld>
            <a:endParaRPr lang="en-US" altLang="zh-TW"/>
          </a:p>
        </p:txBody>
      </p:sp>
      <p:sp>
        <p:nvSpPr>
          <p:cNvPr id="99333" name="Rectangle 5"/>
          <p:cNvSpPr>
            <a:spLocks noGrp="1" noChangeArrowheads="1"/>
          </p:cNvSpPr>
          <p:nvPr>
            <p:ph type="ftr" sz="quarter" idx="3"/>
          </p:nvPr>
        </p:nvSpPr>
        <p:spPr bwMode="auto">
          <a:xfrm>
            <a:off x="2843213" y="6284913"/>
            <a:ext cx="3960812"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新細明體" pitchFamily="18" charset="-120"/>
              </a:defRPr>
            </a:lvl1pPr>
          </a:lstStyle>
          <a:p>
            <a:pPr>
              <a:defRPr/>
            </a:pPr>
            <a:r>
              <a:rPr lang="en-US" altLang="zh-TW"/>
              <a:t>National Cheng Kung University CSIE Computer &amp; Internet Architecture Lab </a:t>
            </a:r>
          </a:p>
        </p:txBody>
      </p:sp>
      <p:sp>
        <p:nvSpPr>
          <p:cNvPr id="99334" name="Rectangle 6"/>
          <p:cNvSpPr>
            <a:spLocks noGrp="1" noChangeArrowheads="1"/>
          </p:cNvSpPr>
          <p:nvPr>
            <p:ph type="sldNum" sz="quarter" idx="4"/>
          </p:nvPr>
        </p:nvSpPr>
        <p:spPr bwMode="auto">
          <a:xfrm>
            <a:off x="6858000" y="6308725"/>
            <a:ext cx="1600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新細明體" pitchFamily="18" charset="-120"/>
              </a:defRPr>
            </a:lvl1pPr>
          </a:lstStyle>
          <a:p>
            <a:pPr>
              <a:defRPr/>
            </a:pPr>
            <a:fld id="{22008DEC-E19B-4006-9D6C-42694AEFA0F0}" type="slidenum">
              <a:rPr lang="en-US" altLang="zh-TW"/>
              <a:pPr>
                <a:defRPr/>
              </a:pPr>
              <a:t>‹#›</a:t>
            </a:fld>
            <a:endParaRPr lang="en-US" altLang="zh-TW"/>
          </a:p>
        </p:txBody>
      </p:sp>
      <p:grpSp>
        <p:nvGrpSpPr>
          <p:cNvPr id="1031" name="Group 10"/>
          <p:cNvGrpSpPr>
            <a:grpSpLocks/>
          </p:cNvGrpSpPr>
          <p:nvPr/>
        </p:nvGrpSpPr>
        <p:grpSpPr bwMode="auto">
          <a:xfrm>
            <a:off x="168275" y="212725"/>
            <a:ext cx="8823325" cy="6096000"/>
            <a:chOff x="106" y="28"/>
            <a:chExt cx="5558" cy="3840"/>
          </a:xfrm>
        </p:grpSpPr>
        <p:sp>
          <p:nvSpPr>
            <p:cNvPr id="99336" name="AutoShape 8"/>
            <p:cNvSpPr>
              <a:spLocks noChangeArrowheads="1"/>
            </p:cNvSpPr>
            <p:nvPr/>
          </p:nvSpPr>
          <p:spPr bwMode="auto">
            <a:xfrm>
              <a:off x="106" y="28"/>
              <a:ext cx="5558" cy="3840"/>
            </a:xfrm>
            <a:prstGeom prst="roundRect">
              <a:avLst>
                <a:gd name="adj" fmla="val 11046"/>
              </a:avLst>
            </a:prstGeom>
            <a:noFill/>
            <a:ln w="28575">
              <a:solidFill>
                <a:schemeClr val="folHlink"/>
              </a:solidFill>
              <a:round/>
              <a:headEnd/>
              <a:tailEnd/>
            </a:ln>
            <a:effectLst/>
          </p:spPr>
          <p:txBody>
            <a:bodyPr wrap="none" anchor="ctr"/>
            <a:lstStyle/>
            <a:p>
              <a:pPr algn="ctr">
                <a:defRPr/>
              </a:pPr>
              <a:endParaRPr kumimoji="0" lang="zh-TW" altLang="zh-TW" sz="2400">
                <a:latin typeface="Times New Roman" pitchFamily="18" charset="0"/>
                <a:ea typeface="新細明體" pitchFamily="18" charset="-120"/>
              </a:endParaRPr>
            </a:p>
          </p:txBody>
        </p:sp>
        <p:sp>
          <p:nvSpPr>
            <p:cNvPr id="99337" name="Line 9"/>
            <p:cNvSpPr>
              <a:spLocks noChangeShapeType="1"/>
            </p:cNvSpPr>
            <p:nvPr/>
          </p:nvSpPr>
          <p:spPr bwMode="auto">
            <a:xfrm>
              <a:off x="480" y="709"/>
              <a:ext cx="4848" cy="0"/>
            </a:xfrm>
            <a:prstGeom prst="line">
              <a:avLst/>
            </a:prstGeom>
            <a:noFill/>
            <a:ln w="38100">
              <a:solidFill>
                <a:schemeClr val="folHlink"/>
              </a:solidFill>
              <a:round/>
              <a:headEnd/>
              <a:tailEnd/>
            </a:ln>
            <a:effectLst/>
          </p:spPr>
          <p:txBody>
            <a:bodyPr/>
            <a:lstStyle/>
            <a:p>
              <a:pPr>
                <a:defRPr/>
              </a:pPr>
              <a:endParaRPr lang="zh-TW" altLang="en-US">
                <a:ea typeface="新細明體" pitchFamily="18" charset="-120"/>
              </a:endParaRPr>
            </a:p>
          </p:txBody>
        </p:sp>
      </p:grpSp>
    </p:spTree>
  </p:cSld>
  <p:clrMap bg1="lt1" tx1="dk1" bg2="lt2" tx2="dk2" accent1="accent1" accent2="accent2" accent3="accent3" accent4="accent4" accent5="accent5" accent6="accent6" hlink="hlink" folHlink="folHlink"/>
  <p:sldLayoutIdLst>
    <p:sldLayoutId id="2147484124" r:id="rId1"/>
    <p:sldLayoutId id="2147484112" r:id="rId2"/>
    <p:sldLayoutId id="2147484113" r:id="rId3"/>
    <p:sldLayoutId id="2147484114" r:id="rId4"/>
    <p:sldLayoutId id="2147484115" r:id="rId5"/>
    <p:sldLayoutId id="2147484116" r:id="rId6"/>
    <p:sldLayoutId id="2147484117" r:id="rId7"/>
    <p:sldLayoutId id="2147484118" r:id="rId8"/>
    <p:sldLayoutId id="2147484119" r:id="rId9"/>
    <p:sldLayoutId id="2147484120" r:id="rId10"/>
    <p:sldLayoutId id="2147484121" r:id="rId11"/>
    <p:sldLayoutId id="2147484122" r:id="rId12"/>
    <p:sldLayoutId id="2147484123" r:id="rId13"/>
  </p:sldLayoutIdLst>
  <p:timing>
    <p:tnLst>
      <p:par>
        <p:cTn id="1" dur="indefinite" restart="never" nodeType="tmRoot"/>
      </p:par>
    </p:tnLst>
  </p:timing>
  <p:hf hdr="0" dt="0"/>
  <p:txStyles>
    <p:titleStyle>
      <a:lvl1pPr algn="l" rtl="0" eaLnBrk="0" fontAlgn="base" hangingPunct="0">
        <a:spcBef>
          <a:spcPct val="0"/>
        </a:spcBef>
        <a:spcAft>
          <a:spcPct val="0"/>
        </a:spcAft>
        <a:defRPr kumimoji="1" sz="3300">
          <a:solidFill>
            <a:schemeClr val="tx2"/>
          </a:solidFill>
          <a:latin typeface="+mj-lt"/>
          <a:ea typeface="+mj-ea"/>
          <a:cs typeface="+mj-cs"/>
        </a:defRPr>
      </a:lvl1pPr>
      <a:lvl2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2pPr>
      <a:lvl3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3pPr>
      <a:lvl4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4pPr>
      <a:lvl5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5pPr>
      <a:lvl6pPr marL="457200" algn="l" rtl="0" fontAlgn="base">
        <a:spcBef>
          <a:spcPct val="0"/>
        </a:spcBef>
        <a:spcAft>
          <a:spcPct val="0"/>
        </a:spcAft>
        <a:defRPr kumimoji="1" sz="3300">
          <a:solidFill>
            <a:schemeClr val="tx2"/>
          </a:solidFill>
          <a:latin typeface="Arial Black" pitchFamily="34" charset="0"/>
          <a:ea typeface="新細明體" pitchFamily="18" charset="-120"/>
        </a:defRPr>
      </a:lvl6pPr>
      <a:lvl7pPr marL="914400" algn="l" rtl="0" fontAlgn="base">
        <a:spcBef>
          <a:spcPct val="0"/>
        </a:spcBef>
        <a:spcAft>
          <a:spcPct val="0"/>
        </a:spcAft>
        <a:defRPr kumimoji="1" sz="3300">
          <a:solidFill>
            <a:schemeClr val="tx2"/>
          </a:solidFill>
          <a:latin typeface="Arial Black" pitchFamily="34" charset="0"/>
          <a:ea typeface="新細明體" pitchFamily="18" charset="-120"/>
        </a:defRPr>
      </a:lvl7pPr>
      <a:lvl8pPr marL="1371600" algn="l" rtl="0" fontAlgn="base">
        <a:spcBef>
          <a:spcPct val="0"/>
        </a:spcBef>
        <a:spcAft>
          <a:spcPct val="0"/>
        </a:spcAft>
        <a:defRPr kumimoji="1" sz="3300">
          <a:solidFill>
            <a:schemeClr val="tx2"/>
          </a:solidFill>
          <a:latin typeface="Arial Black" pitchFamily="34" charset="0"/>
          <a:ea typeface="新細明體" pitchFamily="18" charset="-120"/>
        </a:defRPr>
      </a:lvl8pPr>
      <a:lvl9pPr marL="1828800" algn="l" rtl="0" fontAlgn="base">
        <a:spcBef>
          <a:spcPct val="0"/>
        </a:spcBef>
        <a:spcAft>
          <a:spcPct val="0"/>
        </a:spcAft>
        <a:defRPr kumimoji="1" sz="3300">
          <a:solidFill>
            <a:schemeClr val="tx2"/>
          </a:solidFill>
          <a:latin typeface="Arial Black" pitchFamily="34" charset="0"/>
          <a:ea typeface="新細明體" pitchFamily="18" charset="-120"/>
        </a:defRPr>
      </a:lvl9pPr>
    </p:titleStyle>
    <p:body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9512" y="800708"/>
            <a:ext cx="8785225" cy="1944687"/>
          </a:xfrm>
        </p:spPr>
        <p:txBody>
          <a:bodyPr/>
          <a:lstStyle/>
          <a:p>
            <a:r>
              <a:rPr lang="en-US" altLang="zh-TW" sz="3200" i="0" dirty="0" err="1"/>
              <a:t>Poptrie</a:t>
            </a:r>
            <a:r>
              <a:rPr lang="en-US" altLang="zh-TW" sz="3200" i="0" dirty="0"/>
              <a:t> A Compressed </a:t>
            </a:r>
            <a:r>
              <a:rPr lang="en-US" altLang="zh-TW" sz="3200" i="0" dirty="0" err="1"/>
              <a:t>Trie</a:t>
            </a:r>
            <a:r>
              <a:rPr lang="en-US" altLang="zh-TW" sz="3200" i="0" dirty="0"/>
              <a:t> with Population Count for Fast and Scalable Software IP Routing Table Lookup</a:t>
            </a:r>
          </a:p>
        </p:txBody>
      </p:sp>
      <p:sp>
        <p:nvSpPr>
          <p:cNvPr id="3075" name="Rectangle 3"/>
          <p:cNvSpPr>
            <a:spLocks noGrp="1" noChangeArrowheads="1"/>
          </p:cNvSpPr>
          <p:nvPr>
            <p:ph type="subTitle" idx="1"/>
          </p:nvPr>
        </p:nvSpPr>
        <p:spPr>
          <a:xfrm>
            <a:off x="1403648" y="3429000"/>
            <a:ext cx="6516724" cy="2160588"/>
          </a:xfrm>
        </p:spPr>
        <p:txBody>
          <a:bodyPr/>
          <a:lstStyle/>
          <a:p>
            <a:pPr algn="l"/>
            <a:r>
              <a:rPr lang="en-US" altLang="zh-TW" sz="1800" dirty="0">
                <a:latin typeface="Times New Roman" panose="02020603050405020304" pitchFamily="18" charset="0"/>
                <a:cs typeface="Times New Roman" panose="02020603050405020304" pitchFamily="18" charset="0"/>
              </a:rPr>
              <a:t>Author: </a:t>
            </a:r>
            <a:r>
              <a:rPr lang="en-US" altLang="zh-TW" sz="1800" dirty="0" err="1"/>
              <a:t>Hirochika</a:t>
            </a:r>
            <a:r>
              <a:rPr lang="en-US" altLang="zh-TW" sz="1800" dirty="0"/>
              <a:t> </a:t>
            </a:r>
            <a:r>
              <a:rPr lang="en-US" altLang="zh-TW" sz="1800" dirty="0" err="1"/>
              <a:t>Asai</a:t>
            </a:r>
            <a:r>
              <a:rPr lang="en-US" altLang="zh-TW" sz="1800" dirty="0"/>
              <a:t>, Yasuhiro </a:t>
            </a:r>
            <a:r>
              <a:rPr lang="en-US" altLang="zh-TW" sz="1800" dirty="0" err="1" smtClean="0"/>
              <a:t>Ohara</a:t>
            </a:r>
            <a:endParaRPr lang="en-US" altLang="zh-TW" sz="1800" dirty="0" smtClean="0"/>
          </a:p>
          <a:p>
            <a:pPr algn="l"/>
            <a:r>
              <a:rPr lang="en-US" altLang="zh-TW" sz="1800" dirty="0" smtClean="0">
                <a:latin typeface="Times New Roman" panose="02020603050405020304" pitchFamily="18" charset="0"/>
                <a:cs typeface="Times New Roman" panose="02020603050405020304" pitchFamily="18" charset="0"/>
              </a:rPr>
              <a:t>Publisher: 2015</a:t>
            </a:r>
            <a:r>
              <a:rPr lang="zh-TW" altLang="en-US" sz="1800" dirty="0" smtClean="0">
                <a:latin typeface="Times New Roman" panose="02020603050405020304" pitchFamily="18" charset="0"/>
                <a:cs typeface="Times New Roman" panose="02020603050405020304" pitchFamily="18" charset="0"/>
              </a:rPr>
              <a:t> </a:t>
            </a:r>
            <a:r>
              <a:rPr lang="en-US" altLang="zh-TW" sz="1800" dirty="0" smtClean="0">
                <a:latin typeface="Times New Roman" panose="02020603050405020304" pitchFamily="18" charset="0"/>
                <a:cs typeface="Times New Roman" panose="02020603050405020304" pitchFamily="18" charset="0"/>
              </a:rPr>
              <a:t>SIGCOMM</a:t>
            </a:r>
          </a:p>
          <a:p>
            <a:pPr algn="l"/>
            <a:r>
              <a:rPr lang="en-US" altLang="zh-TW" sz="1800" dirty="0" smtClean="0">
                <a:latin typeface="Times New Roman" panose="02020603050405020304" pitchFamily="18" charset="0"/>
                <a:cs typeface="Times New Roman" panose="02020603050405020304" pitchFamily="18" charset="0"/>
              </a:rPr>
              <a:t>Presenter</a:t>
            </a:r>
            <a:r>
              <a:rPr lang="en-US" altLang="zh-TW" sz="1800" dirty="0">
                <a:latin typeface="Times New Roman" panose="02020603050405020304" pitchFamily="18" charset="0"/>
                <a:cs typeface="Times New Roman" panose="02020603050405020304" pitchFamily="18" charset="0"/>
              </a:rPr>
              <a:t>: </a:t>
            </a:r>
            <a:r>
              <a:rPr lang="en-US" altLang="zh-TW" sz="1800" dirty="0" smtClean="0">
                <a:latin typeface="Times New Roman" panose="02020603050405020304" pitchFamily="18" charset="0"/>
                <a:cs typeface="Times New Roman" panose="02020603050405020304" pitchFamily="18" charset="0"/>
              </a:rPr>
              <a:t>Yi-</a:t>
            </a:r>
            <a:r>
              <a:rPr lang="en-US" altLang="zh-TW" sz="1800" dirty="0" err="1" smtClean="0">
                <a:latin typeface="Times New Roman" panose="02020603050405020304" pitchFamily="18" charset="0"/>
                <a:cs typeface="Times New Roman" panose="02020603050405020304" pitchFamily="18" charset="0"/>
              </a:rPr>
              <a:t>Hao</a:t>
            </a:r>
            <a:r>
              <a:rPr lang="zh-TW" altLang="en-US" sz="1800" dirty="0" smtClean="0">
                <a:latin typeface="Times New Roman" panose="02020603050405020304" pitchFamily="18" charset="0"/>
                <a:cs typeface="Times New Roman" panose="02020603050405020304" pitchFamily="18" charset="0"/>
              </a:rPr>
              <a:t> </a:t>
            </a:r>
            <a:r>
              <a:rPr lang="en-US" altLang="zh-TW" sz="1800" dirty="0" smtClean="0">
                <a:latin typeface="Times New Roman" panose="02020603050405020304" pitchFamily="18" charset="0"/>
                <a:cs typeface="Times New Roman" panose="02020603050405020304" pitchFamily="18" charset="0"/>
              </a:rPr>
              <a:t>Lai</a:t>
            </a:r>
          </a:p>
          <a:p>
            <a:pPr algn="l"/>
            <a:r>
              <a:rPr lang="en-US" altLang="zh-TW" sz="1800" dirty="0" smtClean="0">
                <a:latin typeface="Times New Roman" panose="02020603050405020304" pitchFamily="18" charset="0"/>
                <a:cs typeface="Times New Roman" panose="02020603050405020304" pitchFamily="18" charset="0"/>
              </a:rPr>
              <a:t>Date</a:t>
            </a:r>
            <a:r>
              <a:rPr lang="en-US" altLang="zh-TW" sz="1800" dirty="0">
                <a:latin typeface="Times New Roman" panose="02020603050405020304" pitchFamily="18" charset="0"/>
                <a:cs typeface="Times New Roman" panose="02020603050405020304" pitchFamily="18" charset="0"/>
              </a:rPr>
              <a:t>: </a:t>
            </a:r>
            <a:r>
              <a:rPr lang="en-US" altLang="zh-TW" sz="1800" dirty="0" smtClean="0">
                <a:latin typeface="Times New Roman" panose="02020603050405020304" pitchFamily="18" charset="0"/>
                <a:cs typeface="Times New Roman" panose="02020603050405020304" pitchFamily="18" charset="0"/>
              </a:rPr>
              <a:t>2016/03/22</a:t>
            </a:r>
            <a:endParaRPr kumimoji="0" lang="en-US" altLang="zh-TW" sz="400" dirty="0" smtClean="0">
              <a:latin typeface="標楷體" pitchFamily="65" charset="-120"/>
              <a:ea typeface="標楷體" pitchFamily="65" charset="-120"/>
            </a:endParaRPr>
          </a:p>
        </p:txBody>
      </p:sp>
      <p:sp>
        <p:nvSpPr>
          <p:cNvPr id="3077" name="Rectangle 5"/>
          <p:cNvSpPr>
            <a:spLocks noChangeArrowheads="1"/>
          </p:cNvSpPr>
          <p:nvPr/>
        </p:nvSpPr>
        <p:spPr bwMode="auto">
          <a:xfrm>
            <a:off x="1600200" y="6016625"/>
            <a:ext cx="5961063" cy="581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nchor="ctr">
            <a:spAutoFit/>
          </a:bodyPr>
          <a:lstStyle/>
          <a:p>
            <a:pPr algn="ctr" eaLnBrk="0" hangingPunct="0"/>
            <a:r>
              <a:rPr lang="en-US" altLang="zh-TW" sz="1600" dirty="0"/>
              <a:t>Department of Computer Science and Information Engineering </a:t>
            </a:r>
          </a:p>
          <a:p>
            <a:pPr algn="ctr" eaLnBrk="0" hangingPunct="0"/>
            <a:r>
              <a:rPr lang="en-US" altLang="zh-TW" sz="1600" dirty="0"/>
              <a:t>National Cheng Kung University, Taiwan R.O.C.</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Direct Pointing</a:t>
            </a:r>
            <a:endParaRPr lang="zh-TW" altLang="en-US" dirty="0"/>
          </a:p>
        </p:txBody>
      </p:sp>
      <p:sp>
        <p:nvSpPr>
          <p:cNvPr id="3" name="內容版面配置區 2"/>
          <p:cNvSpPr>
            <a:spLocks noGrp="1"/>
          </p:cNvSpPr>
          <p:nvPr>
            <p:ph idx="1"/>
          </p:nvPr>
        </p:nvSpPr>
        <p:spPr/>
        <p:txBody>
          <a:bodyPr/>
          <a:lstStyle/>
          <a:p>
            <a:r>
              <a:rPr lang="en-US" altLang="zh-TW" sz="2400" dirty="0" smtClean="0"/>
              <a:t>Most </a:t>
            </a:r>
            <a:r>
              <a:rPr lang="en-US" altLang="zh-TW" sz="2400" dirty="0"/>
              <a:t>preﬁxes in the real datasets are distributed in the range of preﬁx length from /11 through /24. </a:t>
            </a:r>
            <a:r>
              <a:rPr lang="en-US" altLang="zh-TW" sz="2400" dirty="0" smtClean="0"/>
              <a:t>The </a:t>
            </a:r>
            <a:r>
              <a:rPr lang="en-US" altLang="zh-TW" sz="2400" dirty="0"/>
              <a:t>lookup algorithm of any tree structure will always need to traverse at least some internal nodes to reach to a leaf node, incurring some expensive memory accesses.</a:t>
            </a:r>
            <a:endParaRPr lang="zh-TW" altLang="en-US" sz="2400" dirty="0"/>
          </a:p>
        </p:txBody>
      </p:sp>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10</a:t>
            </a:fld>
            <a:endParaRPr lang="en-US" altLang="zh-TW"/>
          </a:p>
        </p:txBody>
      </p:sp>
      <p:pic>
        <p:nvPicPr>
          <p:cNvPr id="6" name="圖片 5"/>
          <p:cNvPicPr>
            <a:picLocks noChangeAspect="1"/>
          </p:cNvPicPr>
          <p:nvPr/>
        </p:nvPicPr>
        <p:blipFill>
          <a:blip r:embed="rId2"/>
          <a:stretch>
            <a:fillRect/>
          </a:stretch>
        </p:blipFill>
        <p:spPr>
          <a:xfrm>
            <a:off x="2084011" y="3232791"/>
            <a:ext cx="5052178" cy="2869559"/>
          </a:xfrm>
          <a:prstGeom prst="rect">
            <a:avLst/>
          </a:prstGeom>
        </p:spPr>
      </p:pic>
    </p:spTree>
    <p:extLst>
      <p:ext uri="{BB962C8B-B14F-4D97-AF65-F5344CB8AC3E}">
        <p14:creationId xmlns:p14="http://schemas.microsoft.com/office/powerpoint/2010/main" val="24103477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Update</a:t>
            </a:r>
            <a:endParaRPr lang="zh-TW" altLang="en-US" dirty="0"/>
          </a:p>
        </p:txBody>
      </p:sp>
      <p:sp>
        <p:nvSpPr>
          <p:cNvPr id="3" name="內容版面配置區 2"/>
          <p:cNvSpPr>
            <a:spLocks noGrp="1"/>
          </p:cNvSpPr>
          <p:nvPr>
            <p:ph idx="1"/>
          </p:nvPr>
        </p:nvSpPr>
        <p:spPr/>
        <p:txBody>
          <a:bodyPr/>
          <a:lstStyle/>
          <a:p>
            <a:r>
              <a:rPr lang="en-US" altLang="zh-TW" sz="2400" dirty="0" smtClean="0"/>
              <a:t>The </a:t>
            </a:r>
            <a:r>
              <a:rPr lang="en-US" altLang="zh-TW" sz="2400" dirty="0"/>
              <a:t>incremental update of </a:t>
            </a:r>
            <a:r>
              <a:rPr lang="en-US" altLang="zh-TW" sz="2400" dirty="0" err="1"/>
              <a:t>Poptrie</a:t>
            </a:r>
            <a:r>
              <a:rPr lang="en-US" altLang="zh-TW" sz="2400" dirty="0"/>
              <a:t> is performed by replacing only the updated part of the </a:t>
            </a:r>
            <a:r>
              <a:rPr lang="en-US" altLang="zh-TW" sz="2400" dirty="0" err="1"/>
              <a:t>trie</a:t>
            </a:r>
            <a:r>
              <a:rPr lang="en-US" altLang="zh-TW" sz="2400" dirty="0"/>
              <a:t>. </a:t>
            </a:r>
            <a:endParaRPr lang="en-US" altLang="zh-TW" sz="2400" dirty="0" smtClean="0"/>
          </a:p>
          <a:p>
            <a:r>
              <a:rPr lang="en-US" altLang="zh-TW" sz="2400" dirty="0" smtClean="0"/>
              <a:t>We </a:t>
            </a:r>
            <a:r>
              <a:rPr lang="en-US" altLang="zh-TW" sz="2400" dirty="0"/>
              <a:t>opt for a lock-free approach for the incremental update in </a:t>
            </a:r>
            <a:r>
              <a:rPr lang="en-US" altLang="zh-TW" sz="2400" dirty="0" err="1"/>
              <a:t>Poptrie</a:t>
            </a:r>
            <a:r>
              <a:rPr lang="en-US" altLang="zh-TW" sz="2400" dirty="0"/>
              <a:t>. </a:t>
            </a:r>
            <a:r>
              <a:rPr lang="en-US" altLang="zh-TW" sz="2400" dirty="0" smtClean="0"/>
              <a:t>The </a:t>
            </a:r>
            <a:r>
              <a:rPr lang="en-US" altLang="zh-TW" sz="2400" dirty="0"/>
              <a:t>strategy here is to let the IP forwarding process keep referring to the current (i.e., older) FIB while the construction of the updated FIB is ongoing. When the update is ﬁnished, the current FIB is switched to the new one, by changing the pointer or the index of the FIB using an atomic instruction.</a:t>
            </a:r>
            <a:endParaRPr lang="zh-TW" altLang="en-US" sz="2400" dirty="0"/>
          </a:p>
        </p:txBody>
      </p:sp>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11</a:t>
            </a:fld>
            <a:endParaRPr lang="en-US" altLang="zh-TW"/>
          </a:p>
        </p:txBody>
      </p:sp>
    </p:spTree>
    <p:extLst>
      <p:ext uri="{BB962C8B-B14F-4D97-AF65-F5344CB8AC3E}">
        <p14:creationId xmlns:p14="http://schemas.microsoft.com/office/powerpoint/2010/main" val="2127937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62000" y="548680"/>
            <a:ext cx="7696200" cy="592138"/>
          </a:xfrm>
        </p:spPr>
        <p:txBody>
          <a:bodyPr/>
          <a:lstStyle/>
          <a:p>
            <a:r>
              <a:rPr lang="en-US" altLang="zh-TW" dirty="0" smtClean="0"/>
              <a:t>Evaluation </a:t>
            </a:r>
            <a:endParaRPr lang="zh-TW" altLang="en-US" dirty="0"/>
          </a:p>
        </p:txBody>
      </p:sp>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12</a:t>
            </a:fld>
            <a:endParaRPr lang="en-US" altLang="zh-TW"/>
          </a:p>
        </p:txBody>
      </p:sp>
      <p:pic>
        <p:nvPicPr>
          <p:cNvPr id="8" name="內容版面配置區 7"/>
          <p:cNvPicPr>
            <a:picLocks noGrp="1" noChangeAspect="1"/>
          </p:cNvPicPr>
          <p:nvPr>
            <p:ph idx="1"/>
          </p:nvPr>
        </p:nvPicPr>
        <p:blipFill>
          <a:blip r:embed="rId2"/>
          <a:stretch>
            <a:fillRect/>
          </a:stretch>
        </p:blipFill>
        <p:spPr>
          <a:xfrm>
            <a:off x="422286" y="2240868"/>
            <a:ext cx="8375627" cy="2659038"/>
          </a:xfrm>
          <a:prstGeom prst="rect">
            <a:avLst/>
          </a:prstGeom>
        </p:spPr>
      </p:pic>
    </p:spTree>
    <p:extLst>
      <p:ext uri="{BB962C8B-B14F-4D97-AF65-F5344CB8AC3E}">
        <p14:creationId xmlns:p14="http://schemas.microsoft.com/office/powerpoint/2010/main" val="268453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Evaluation</a:t>
            </a:r>
            <a:endParaRPr lang="zh-TW" altLang="en-US" dirty="0"/>
          </a:p>
        </p:txBody>
      </p:sp>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13</a:t>
            </a:fld>
            <a:endParaRPr lang="en-US" altLang="zh-TW"/>
          </a:p>
        </p:txBody>
      </p:sp>
      <p:pic>
        <p:nvPicPr>
          <p:cNvPr id="9" name="內容版面配置區 8"/>
          <p:cNvPicPr>
            <a:picLocks noGrp="1" noChangeAspect="1"/>
          </p:cNvPicPr>
          <p:nvPr>
            <p:ph idx="1"/>
          </p:nvPr>
        </p:nvPicPr>
        <p:blipFill>
          <a:blip r:embed="rId2"/>
          <a:stretch>
            <a:fillRect/>
          </a:stretch>
        </p:blipFill>
        <p:spPr>
          <a:xfrm>
            <a:off x="762000" y="1509472"/>
            <a:ext cx="7696200" cy="4337531"/>
          </a:xfrm>
          <a:prstGeom prst="rect">
            <a:avLst/>
          </a:prstGeom>
        </p:spPr>
      </p:pic>
    </p:spTree>
    <p:extLst>
      <p:ext uri="{BB962C8B-B14F-4D97-AF65-F5344CB8AC3E}">
        <p14:creationId xmlns:p14="http://schemas.microsoft.com/office/powerpoint/2010/main" val="297838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Evaluation</a:t>
            </a:r>
            <a:endParaRPr lang="zh-TW" altLang="en-US" dirty="0"/>
          </a:p>
        </p:txBody>
      </p:sp>
      <p:pic>
        <p:nvPicPr>
          <p:cNvPr id="6" name="內容版面配置區 5"/>
          <p:cNvPicPr>
            <a:picLocks noGrp="1" noChangeAspect="1"/>
          </p:cNvPicPr>
          <p:nvPr>
            <p:ph idx="1"/>
          </p:nvPr>
        </p:nvPicPr>
        <p:blipFill>
          <a:blip r:embed="rId2"/>
          <a:stretch>
            <a:fillRect/>
          </a:stretch>
        </p:blipFill>
        <p:spPr>
          <a:xfrm>
            <a:off x="762000" y="1799535"/>
            <a:ext cx="7696200" cy="3757404"/>
          </a:xfrm>
          <a:prstGeom prst="rect">
            <a:avLst/>
          </a:prstGeom>
        </p:spPr>
      </p:pic>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14</a:t>
            </a:fld>
            <a:endParaRPr lang="en-US" altLang="zh-TW"/>
          </a:p>
        </p:txBody>
      </p:sp>
    </p:spTree>
    <p:extLst>
      <p:ext uri="{BB962C8B-B14F-4D97-AF65-F5344CB8AC3E}">
        <p14:creationId xmlns:p14="http://schemas.microsoft.com/office/powerpoint/2010/main" val="3969172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cs typeface="Arial"/>
              </a:rPr>
              <a:t>Introduction</a:t>
            </a:r>
            <a:endParaRPr kumimoji="1" lang="zh-TW" altLang="en-US" dirty="0">
              <a:cs typeface="Arial"/>
            </a:endParaRPr>
          </a:p>
        </p:txBody>
      </p:sp>
      <p:sp>
        <p:nvSpPr>
          <p:cNvPr id="3" name="內容版面配置區 2"/>
          <p:cNvSpPr>
            <a:spLocks noGrp="1"/>
          </p:cNvSpPr>
          <p:nvPr>
            <p:ph idx="1"/>
          </p:nvPr>
        </p:nvSpPr>
        <p:spPr/>
        <p:txBody>
          <a:bodyPr/>
          <a:lstStyle/>
          <a:p>
            <a:r>
              <a:rPr lang="en-US" altLang="zh-TW" sz="2400" dirty="0"/>
              <a:t>We propose a novel data structure for fast and scalable IP routing table lookup, called </a:t>
            </a:r>
            <a:r>
              <a:rPr lang="en-US" altLang="zh-TW" sz="2400" dirty="0" err="1"/>
              <a:t>Poptrie</a:t>
            </a:r>
            <a:r>
              <a:rPr lang="en-US" altLang="zh-TW" sz="2400" dirty="0"/>
              <a:t>. It builds on the 64-ary multiway </a:t>
            </a:r>
            <a:r>
              <a:rPr lang="en-US" altLang="zh-TW" sz="2400" dirty="0" err="1"/>
              <a:t>trie</a:t>
            </a:r>
            <a:r>
              <a:rPr lang="en-US" altLang="zh-TW" sz="2400" dirty="0"/>
              <a:t>, allowing a low number of steps to search in the tree. It implements the descendant node array using a 64-bit vector, leading to the small memory footprint, and enabling a quick check of the descendant nodes. </a:t>
            </a:r>
            <a:endParaRPr kumimoji="1" lang="zh-TW" altLang="en-US" sz="2400" dirty="0">
              <a:latin typeface="+mj-lt"/>
              <a:cs typeface="Arial"/>
            </a:endParaRPr>
          </a:p>
        </p:txBody>
      </p:sp>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2</a:t>
            </a:fld>
            <a:endParaRPr lang="en-US" altLang="zh-TW"/>
          </a:p>
        </p:txBody>
      </p:sp>
    </p:spTree>
    <p:extLst>
      <p:ext uri="{BB962C8B-B14F-4D97-AF65-F5344CB8AC3E}">
        <p14:creationId xmlns:p14="http://schemas.microsoft.com/office/powerpoint/2010/main" val="652040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Introduction </a:t>
            </a:r>
            <a:endParaRPr lang="zh-TW" altLang="en-US" dirty="0"/>
          </a:p>
        </p:txBody>
      </p:sp>
      <p:sp>
        <p:nvSpPr>
          <p:cNvPr id="3" name="內容版面配置區 2"/>
          <p:cNvSpPr>
            <a:spLocks noGrp="1"/>
          </p:cNvSpPr>
          <p:nvPr>
            <p:ph idx="1"/>
          </p:nvPr>
        </p:nvSpPr>
        <p:spPr/>
        <p:txBody>
          <a:bodyPr/>
          <a:lstStyle/>
          <a:p>
            <a:r>
              <a:rPr lang="en-US" altLang="zh-TW" sz="2400" dirty="0"/>
              <a:t>By the use of population count instruction on the bit vector, unnecessary descendant nodes are omitted eﬃciently, and a quick jump to the corresponding descendant node becomes feasible. Since </a:t>
            </a:r>
            <a:r>
              <a:rPr lang="en-US" altLang="zh-TW" sz="2400" dirty="0" err="1"/>
              <a:t>Poptrie</a:t>
            </a:r>
            <a:r>
              <a:rPr lang="en-US" altLang="zh-TW" sz="2400" dirty="0"/>
              <a:t> lays the descendant internal and leaf nodes in a contiguous array, the indirect index of smaller size is achieved, greatly reducing the memory footprint of the entire data structure. </a:t>
            </a:r>
            <a:endParaRPr lang="en-US" altLang="zh-TW" sz="2400" dirty="0" smtClean="0"/>
          </a:p>
          <a:p>
            <a:r>
              <a:rPr lang="en-US" altLang="zh-TW" sz="2400" dirty="0" err="1" smtClean="0"/>
              <a:t>Poptrie</a:t>
            </a:r>
            <a:r>
              <a:rPr lang="en-US" altLang="zh-TW" sz="2400" dirty="0" smtClean="0"/>
              <a:t> </a:t>
            </a:r>
            <a:r>
              <a:rPr lang="en-US" altLang="zh-TW" sz="2400" dirty="0"/>
              <a:t>also supports eﬃcient incremental update without blocking the IP routing table lookup process. </a:t>
            </a:r>
            <a:endParaRPr lang="zh-TW" altLang="en-US" sz="2400" dirty="0">
              <a:cs typeface="Arial"/>
            </a:endParaRPr>
          </a:p>
          <a:p>
            <a:endParaRPr lang="zh-TW" altLang="en-US" sz="2400" dirty="0"/>
          </a:p>
        </p:txBody>
      </p:sp>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3</a:t>
            </a:fld>
            <a:endParaRPr lang="en-US" altLang="zh-TW"/>
          </a:p>
        </p:txBody>
      </p:sp>
    </p:spTree>
    <p:extLst>
      <p:ext uri="{BB962C8B-B14F-4D97-AF65-F5344CB8AC3E}">
        <p14:creationId xmlns:p14="http://schemas.microsoft.com/office/powerpoint/2010/main" val="875838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err="1" smtClean="0"/>
              <a:t>Poptrie</a:t>
            </a:r>
            <a:endParaRPr lang="zh-TW" altLang="en-US" dirty="0"/>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p:txBody>
              <a:bodyPr/>
              <a:lstStyle/>
              <a:p>
                <a:r>
                  <a:rPr lang="en-US" altLang="zh-TW" sz="2400" dirty="0" smtClean="0"/>
                  <a:t>Poptrie</a:t>
                </a:r>
                <a:r>
                  <a:rPr lang="en-US" altLang="zh-TW" sz="2400" dirty="0"/>
                  <a:t> is extended from the multiway </a:t>
                </a:r>
                <a:r>
                  <a:rPr lang="en-US" altLang="zh-TW" sz="2400" dirty="0" err="1"/>
                  <a:t>trie</a:t>
                </a:r>
                <a:r>
                  <a:rPr lang="en-US" altLang="zh-TW" sz="2400" dirty="0"/>
                  <a:t> (i.e., </a:t>
                </a:r>
                <a:r>
                  <a:rPr lang="en-US" altLang="zh-TW" sz="2400" dirty="0" smtClean="0"/>
                  <a:t>M-way </a:t>
                </a:r>
                <a:r>
                  <a:rPr lang="en-US" altLang="zh-TW" sz="2400" dirty="0"/>
                  <a:t>or M-</a:t>
                </a:r>
                <a:r>
                  <a:rPr lang="en-US" altLang="zh-TW" sz="2400" dirty="0" err="1"/>
                  <a:t>ary</a:t>
                </a:r>
                <a:r>
                  <a:rPr lang="en-US" altLang="zh-TW" sz="2400" dirty="0"/>
                  <a:t> where M = </a:t>
                </a:r>
                <a14:m>
                  <m:oMath xmlns:m="http://schemas.openxmlformats.org/officeDocument/2006/math">
                    <m:sSup>
                      <m:sSupPr>
                        <m:ctrlPr>
                          <a:rPr lang="en-US" altLang="zh-TW" sz="2400" i="1" smtClean="0">
                            <a:latin typeface="Cambria Math" panose="02040503050406030204" pitchFamily="18" charset="0"/>
                          </a:rPr>
                        </m:ctrlPr>
                      </m:sSupPr>
                      <m:e>
                        <m:r>
                          <a:rPr lang="en-US" altLang="zh-TW" sz="2400" b="0" i="1" smtClean="0">
                            <a:latin typeface="Cambria Math" panose="02040503050406030204" pitchFamily="18" charset="0"/>
                          </a:rPr>
                          <m:t>2</m:t>
                        </m:r>
                      </m:e>
                      <m:sup>
                        <m:r>
                          <a:rPr lang="en-US" altLang="zh-TW" sz="2400" b="0" i="1" smtClean="0">
                            <a:latin typeface="Cambria Math" panose="02040503050406030204" pitchFamily="18" charset="0"/>
                          </a:rPr>
                          <m:t>𝑘</m:t>
                        </m:r>
                      </m:sup>
                    </m:sSup>
                  </m:oMath>
                </a14:m>
                <a:r>
                  <a:rPr lang="en-US" altLang="zh-TW" sz="2400" dirty="0" smtClean="0"/>
                  <a:t>). Each </a:t>
                </a:r>
                <a:r>
                  <a:rPr lang="en-US" altLang="zh-TW" sz="2400" dirty="0"/>
                  <a:t>node holds </a:t>
                </a:r>
                <a14:m>
                  <m:oMath xmlns:m="http://schemas.openxmlformats.org/officeDocument/2006/math">
                    <m:sSup>
                      <m:sSupPr>
                        <m:ctrlPr>
                          <a:rPr lang="en-US" altLang="zh-TW" sz="2400" i="1">
                            <a:latin typeface="Cambria Math" panose="02040503050406030204" pitchFamily="18" charset="0"/>
                          </a:rPr>
                        </m:ctrlPr>
                      </m:sSupPr>
                      <m:e>
                        <m:r>
                          <a:rPr lang="en-US" altLang="zh-TW" sz="2400" i="1">
                            <a:latin typeface="Cambria Math" panose="02040503050406030204" pitchFamily="18" charset="0"/>
                          </a:rPr>
                          <m:t>2</m:t>
                        </m:r>
                      </m:e>
                      <m:sup>
                        <m:r>
                          <a:rPr lang="en-US" altLang="zh-TW" sz="2400" i="1">
                            <a:latin typeface="Cambria Math" panose="02040503050406030204" pitchFamily="18" charset="0"/>
                          </a:rPr>
                          <m:t>𝑘</m:t>
                        </m:r>
                      </m:sup>
                    </m:sSup>
                  </m:oMath>
                </a14:m>
                <a:r>
                  <a:rPr lang="en-US" altLang="zh-TW" sz="2400" dirty="0"/>
                  <a:t> elements in the descendant array, corresponding to the value of the k-bit chunk in the key IP address.</a:t>
                </a:r>
                <a:endParaRPr lang="zh-TW" altLang="en-US" sz="2400" dirty="0"/>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blipFill>
                <a:blip r:embed="rId2"/>
                <a:stretch>
                  <a:fillRect l="-317" t="-1077" r="-1979"/>
                </a:stretch>
              </a:blipFill>
            </p:spPr>
            <p:txBody>
              <a:bodyPr/>
              <a:lstStyle/>
              <a:p>
                <a:r>
                  <a:rPr lang="zh-TW" altLang="en-US">
                    <a:noFill/>
                  </a:rPr>
                  <a:t> </a:t>
                </a:r>
              </a:p>
            </p:txBody>
          </p:sp>
        </mc:Fallback>
      </mc:AlternateContent>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4</a:t>
            </a:fld>
            <a:endParaRPr lang="en-US" altLang="zh-TW"/>
          </a:p>
        </p:txBody>
      </p:sp>
      <p:pic>
        <p:nvPicPr>
          <p:cNvPr id="6" name="圖片 5"/>
          <p:cNvPicPr>
            <a:picLocks noChangeAspect="1"/>
          </p:cNvPicPr>
          <p:nvPr/>
        </p:nvPicPr>
        <p:blipFill>
          <a:blip r:embed="rId3"/>
          <a:stretch>
            <a:fillRect/>
          </a:stretch>
        </p:blipFill>
        <p:spPr>
          <a:xfrm>
            <a:off x="2207797" y="3151250"/>
            <a:ext cx="5231644" cy="2792350"/>
          </a:xfrm>
          <a:prstGeom prst="rect">
            <a:avLst/>
          </a:prstGeom>
        </p:spPr>
      </p:pic>
    </p:spTree>
    <p:extLst>
      <p:ext uri="{BB962C8B-B14F-4D97-AF65-F5344CB8AC3E}">
        <p14:creationId xmlns:p14="http://schemas.microsoft.com/office/powerpoint/2010/main" val="1622783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err="1" smtClean="0"/>
              <a:t>Poptrie</a:t>
            </a:r>
            <a:r>
              <a:rPr lang="en-US" altLang="zh-TW" dirty="0" smtClean="0"/>
              <a:t> </a:t>
            </a:r>
            <a:endParaRPr lang="zh-TW" altLang="en-US" dirty="0"/>
          </a:p>
        </p:txBody>
      </p:sp>
      <p:sp>
        <p:nvSpPr>
          <p:cNvPr id="3" name="內容版面配置區 2"/>
          <p:cNvSpPr>
            <a:spLocks noGrp="1"/>
          </p:cNvSpPr>
          <p:nvPr>
            <p:ph idx="1"/>
          </p:nvPr>
        </p:nvSpPr>
        <p:spPr/>
        <p:txBody>
          <a:bodyPr/>
          <a:lstStyle/>
          <a:p>
            <a:r>
              <a:rPr lang="en-US" altLang="zh-TW" sz="2400" dirty="0"/>
              <a:t>The internal node in the basic </a:t>
            </a:r>
            <a:r>
              <a:rPr lang="en-US" altLang="zh-TW" sz="2400" dirty="0" err="1"/>
              <a:t>poptrie</a:t>
            </a:r>
            <a:r>
              <a:rPr lang="en-US" altLang="zh-TW" sz="2400" dirty="0"/>
              <a:t> contains </a:t>
            </a:r>
          </a:p>
          <a:p>
            <a:pPr lvl="1"/>
            <a:r>
              <a:rPr lang="en-US" altLang="zh-TW" sz="1900" dirty="0"/>
              <a:t>vector (8 bytes)</a:t>
            </a:r>
          </a:p>
          <a:p>
            <a:pPr lvl="1"/>
            <a:r>
              <a:rPr lang="en-US" altLang="zh-TW" sz="1900" dirty="0"/>
              <a:t>base0 (4 bytes)</a:t>
            </a:r>
          </a:p>
          <a:p>
            <a:pPr lvl="1"/>
            <a:r>
              <a:rPr lang="en-US" altLang="zh-TW" sz="1900" dirty="0"/>
              <a:t>base1 (4 bytes)</a:t>
            </a:r>
          </a:p>
          <a:p>
            <a:pPr lvl="1"/>
            <a:r>
              <a:rPr lang="en-US" altLang="zh-TW" sz="1900" dirty="0" err="1"/>
              <a:t>leafvec</a:t>
            </a:r>
            <a:r>
              <a:rPr lang="en-US" altLang="zh-TW" sz="1900" dirty="0"/>
              <a:t> (8 bytes)</a:t>
            </a:r>
            <a:endParaRPr lang="zh-TW" altLang="en-US" sz="1900" dirty="0"/>
          </a:p>
          <a:p>
            <a:r>
              <a:rPr lang="en-US" altLang="zh-TW" sz="2400" dirty="0"/>
              <a:t>Each bit in the vector indicates the type of the </a:t>
            </a:r>
            <a:r>
              <a:rPr lang="en-US" altLang="zh-TW" sz="2400" dirty="0" smtClean="0"/>
              <a:t>child node </a:t>
            </a:r>
          </a:p>
          <a:p>
            <a:pPr lvl="1"/>
            <a:r>
              <a:rPr lang="en-US" altLang="zh-TW" sz="1900" dirty="0" smtClean="0"/>
              <a:t>1 </a:t>
            </a:r>
            <a:r>
              <a:rPr lang="en-US" altLang="zh-TW" sz="1900" dirty="0"/>
              <a:t>if the corresponding child is an internal </a:t>
            </a:r>
            <a:r>
              <a:rPr lang="en-US" altLang="zh-TW" sz="1900" dirty="0" smtClean="0"/>
              <a:t>node</a:t>
            </a:r>
          </a:p>
          <a:p>
            <a:pPr lvl="1"/>
            <a:r>
              <a:rPr lang="en-US" altLang="zh-TW" sz="1900" dirty="0" smtClean="0"/>
              <a:t>0 </a:t>
            </a:r>
            <a:r>
              <a:rPr lang="en-US" altLang="zh-TW" sz="1900" dirty="0"/>
              <a:t>if the corresponding child is a leaf node.</a:t>
            </a:r>
          </a:p>
          <a:p>
            <a:endParaRPr lang="zh-TW" altLang="en-US" sz="1900" dirty="0"/>
          </a:p>
        </p:txBody>
      </p:sp>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5</a:t>
            </a:fld>
            <a:endParaRPr lang="en-US" altLang="zh-TW"/>
          </a:p>
        </p:txBody>
      </p:sp>
    </p:spTree>
    <p:extLst>
      <p:ext uri="{BB962C8B-B14F-4D97-AF65-F5344CB8AC3E}">
        <p14:creationId xmlns:p14="http://schemas.microsoft.com/office/powerpoint/2010/main" val="3304037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err="1" smtClean="0"/>
              <a:t>Poptrie</a:t>
            </a:r>
            <a:r>
              <a:rPr lang="en-US" altLang="zh-TW" dirty="0" smtClean="0"/>
              <a:t> </a:t>
            </a:r>
            <a:endParaRPr lang="zh-TW" altLang="en-US" dirty="0"/>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p:txBody>
              <a:bodyPr/>
              <a:lstStyle/>
              <a:p>
                <a:r>
                  <a:rPr lang="en-US" altLang="zh-TW" sz="2400" dirty="0"/>
                  <a:t>The vector and the base1 collectively serve as the descendant array. The vector is a bit-vector index of the length </a:t>
                </a:r>
                <a14:m>
                  <m:oMath xmlns:m="http://schemas.openxmlformats.org/officeDocument/2006/math">
                    <m:sSup>
                      <m:sSupPr>
                        <m:ctrlPr>
                          <a:rPr lang="en-US" altLang="zh-TW" sz="2400" i="1">
                            <a:latin typeface="Cambria Math" panose="02040503050406030204" pitchFamily="18" charset="0"/>
                          </a:rPr>
                        </m:ctrlPr>
                      </m:sSupPr>
                      <m:e>
                        <m:r>
                          <a:rPr lang="en-US" altLang="zh-TW" sz="2400" i="1">
                            <a:latin typeface="Cambria Math" panose="02040503050406030204" pitchFamily="18" charset="0"/>
                          </a:rPr>
                          <m:t>2</m:t>
                        </m:r>
                      </m:e>
                      <m:sup>
                        <m:r>
                          <a:rPr lang="en-US" altLang="zh-TW" sz="2400" i="1">
                            <a:latin typeface="Cambria Math" panose="02040503050406030204" pitchFamily="18" charset="0"/>
                          </a:rPr>
                          <m:t>𝑘</m:t>
                        </m:r>
                      </m:sup>
                    </m:sSup>
                  </m:oMath>
                </a14:m>
                <a:r>
                  <a:rPr lang="en-US" altLang="zh-TW" sz="2400" dirty="0"/>
                  <a:t> </a:t>
                </a:r>
                <a:r>
                  <a:rPr lang="en-US" altLang="zh-TW" sz="2400" dirty="0" smtClean="0"/>
                  <a:t>bits.</a:t>
                </a:r>
                <a:endParaRPr lang="zh-TW" altLang="en-US" sz="2400" dirty="0"/>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blipFill>
                <a:blip r:embed="rId2"/>
                <a:stretch>
                  <a:fillRect l="-317" t="-1077"/>
                </a:stretch>
              </a:blipFill>
            </p:spPr>
            <p:txBody>
              <a:bodyPr/>
              <a:lstStyle/>
              <a:p>
                <a:r>
                  <a:rPr lang="zh-TW" altLang="en-US">
                    <a:noFill/>
                  </a:rPr>
                  <a:t> </a:t>
                </a:r>
              </a:p>
            </p:txBody>
          </p:sp>
        </mc:Fallback>
      </mc:AlternateContent>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6</a:t>
            </a:fld>
            <a:endParaRPr lang="en-US" altLang="zh-TW"/>
          </a:p>
        </p:txBody>
      </p:sp>
      <p:pic>
        <p:nvPicPr>
          <p:cNvPr id="6" name="圖片 5"/>
          <p:cNvPicPr>
            <a:picLocks noChangeAspect="1"/>
          </p:cNvPicPr>
          <p:nvPr/>
        </p:nvPicPr>
        <p:blipFill>
          <a:blip r:embed="rId3"/>
          <a:stretch>
            <a:fillRect/>
          </a:stretch>
        </p:blipFill>
        <p:spPr>
          <a:xfrm>
            <a:off x="2140733" y="2909384"/>
            <a:ext cx="4938733" cy="3034216"/>
          </a:xfrm>
          <a:prstGeom prst="rect">
            <a:avLst/>
          </a:prstGeom>
        </p:spPr>
      </p:pic>
    </p:spTree>
    <p:extLst>
      <p:ext uri="{BB962C8B-B14F-4D97-AF65-F5344CB8AC3E}">
        <p14:creationId xmlns:p14="http://schemas.microsoft.com/office/powerpoint/2010/main" val="38594540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Lookup Algorithm</a:t>
            </a:r>
            <a:endParaRPr lang="zh-TW" altLang="en-US" dirty="0"/>
          </a:p>
        </p:txBody>
      </p:sp>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7</a:t>
            </a:fld>
            <a:endParaRPr lang="en-US" altLang="zh-TW"/>
          </a:p>
        </p:txBody>
      </p:sp>
      <p:pic>
        <p:nvPicPr>
          <p:cNvPr id="10" name="內容版面配置區 9"/>
          <p:cNvPicPr>
            <a:picLocks noGrp="1" noChangeAspect="1"/>
          </p:cNvPicPr>
          <p:nvPr>
            <p:ph idx="1"/>
          </p:nvPr>
        </p:nvPicPr>
        <p:blipFill>
          <a:blip r:embed="rId2"/>
          <a:stretch>
            <a:fillRect/>
          </a:stretch>
        </p:blipFill>
        <p:spPr>
          <a:xfrm>
            <a:off x="1092561" y="1412875"/>
            <a:ext cx="7035078" cy="4530725"/>
          </a:xfrm>
          <a:prstGeom prst="rect">
            <a:avLst/>
          </a:prstGeom>
        </p:spPr>
      </p:pic>
    </p:spTree>
    <p:extLst>
      <p:ext uri="{BB962C8B-B14F-4D97-AF65-F5344CB8AC3E}">
        <p14:creationId xmlns:p14="http://schemas.microsoft.com/office/powerpoint/2010/main" val="1473026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Compression with the Leaf Bit-Vector</a:t>
            </a:r>
            <a:endParaRPr lang="zh-TW" altLang="en-US" dirty="0"/>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p:txBody>
              <a:bodyPr/>
              <a:lstStyle/>
              <a:p>
                <a:r>
                  <a:rPr lang="en-US" altLang="zh-TW" sz="2400" dirty="0"/>
                  <a:t>The preﬁx expansion described in the previous subsection yields many duplicate and redundant leaves. In the ordinary </a:t>
                </a:r>
                <a14:m>
                  <m:oMath xmlns:m="http://schemas.openxmlformats.org/officeDocument/2006/math">
                    <m:sSup>
                      <m:sSupPr>
                        <m:ctrlPr>
                          <a:rPr lang="en-US" altLang="zh-TW" sz="2400" i="1">
                            <a:latin typeface="Cambria Math" panose="02040503050406030204" pitchFamily="18" charset="0"/>
                          </a:rPr>
                        </m:ctrlPr>
                      </m:sSupPr>
                      <m:e>
                        <m:r>
                          <a:rPr lang="en-US" altLang="zh-TW" sz="2400" i="1">
                            <a:latin typeface="Cambria Math" panose="02040503050406030204" pitchFamily="18" charset="0"/>
                          </a:rPr>
                          <m:t>2</m:t>
                        </m:r>
                      </m:e>
                      <m:sup>
                        <m:r>
                          <a:rPr lang="en-US" altLang="zh-TW" sz="2400" i="1">
                            <a:latin typeface="Cambria Math" panose="02040503050406030204" pitchFamily="18" charset="0"/>
                          </a:rPr>
                          <m:t>𝑘</m:t>
                        </m:r>
                      </m:sup>
                    </m:sSup>
                  </m:oMath>
                </a14:m>
                <a:r>
                  <a:rPr lang="en-US" altLang="zh-TW" sz="2400" dirty="0"/>
                  <a:t>-ary multiway </a:t>
                </a:r>
                <a:r>
                  <a:rPr lang="en-US" altLang="zh-TW" sz="2400" dirty="0" err="1"/>
                  <a:t>trie</a:t>
                </a:r>
                <a:r>
                  <a:rPr lang="en-US" altLang="zh-TW" sz="2400" dirty="0"/>
                  <a:t>, an identical FIB entry corresponding to a shorter preﬁx may redundantly span to multiple leaves within an internal node, up to </a:t>
                </a:r>
                <a14:m>
                  <m:oMath xmlns:m="http://schemas.openxmlformats.org/officeDocument/2006/math">
                    <m:sSup>
                      <m:sSupPr>
                        <m:ctrlPr>
                          <a:rPr lang="en-US" altLang="zh-TW" sz="2400" i="1">
                            <a:latin typeface="Cambria Math" panose="02040503050406030204" pitchFamily="18" charset="0"/>
                          </a:rPr>
                        </m:ctrlPr>
                      </m:sSupPr>
                      <m:e>
                        <m:r>
                          <a:rPr lang="en-US" altLang="zh-TW" sz="2400" i="1">
                            <a:latin typeface="Cambria Math" panose="02040503050406030204" pitchFamily="18" charset="0"/>
                          </a:rPr>
                          <m:t>2</m:t>
                        </m:r>
                      </m:e>
                      <m:sup>
                        <m:r>
                          <a:rPr lang="en-US" altLang="zh-TW" sz="2400" i="1">
                            <a:latin typeface="Cambria Math" panose="02040503050406030204" pitchFamily="18" charset="0"/>
                          </a:rPr>
                          <m:t>𝑘</m:t>
                        </m:r>
                      </m:sup>
                    </m:sSup>
                  </m:oMath>
                </a14:m>
                <a:r>
                  <a:rPr lang="en-US" altLang="zh-TW" sz="2400" dirty="0"/>
                  <a:t>−1 leaves.</a:t>
                </a:r>
                <a:endParaRPr lang="zh-TW" altLang="en-US" sz="2400" dirty="0"/>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blipFill>
                <a:blip r:embed="rId2"/>
                <a:stretch>
                  <a:fillRect l="-317" t="-1077" r="-713"/>
                </a:stretch>
              </a:blipFill>
            </p:spPr>
            <p:txBody>
              <a:bodyPr/>
              <a:lstStyle/>
              <a:p>
                <a:r>
                  <a:rPr lang="zh-TW" altLang="en-US">
                    <a:noFill/>
                  </a:rPr>
                  <a:t> </a:t>
                </a:r>
              </a:p>
            </p:txBody>
          </p:sp>
        </mc:Fallback>
      </mc:AlternateContent>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8</a:t>
            </a:fld>
            <a:endParaRPr lang="en-US" altLang="zh-TW"/>
          </a:p>
        </p:txBody>
      </p:sp>
      <p:pic>
        <p:nvPicPr>
          <p:cNvPr id="6" name="圖片 5"/>
          <p:cNvPicPr>
            <a:picLocks noChangeAspect="1"/>
          </p:cNvPicPr>
          <p:nvPr/>
        </p:nvPicPr>
        <p:blipFill>
          <a:blip r:embed="rId3"/>
          <a:stretch>
            <a:fillRect/>
          </a:stretch>
        </p:blipFill>
        <p:spPr>
          <a:xfrm>
            <a:off x="2206960" y="3411493"/>
            <a:ext cx="4806280" cy="2690858"/>
          </a:xfrm>
          <a:prstGeom prst="rect">
            <a:avLst/>
          </a:prstGeom>
        </p:spPr>
      </p:pic>
    </p:spTree>
    <p:extLst>
      <p:ext uri="{BB962C8B-B14F-4D97-AF65-F5344CB8AC3E}">
        <p14:creationId xmlns:p14="http://schemas.microsoft.com/office/powerpoint/2010/main" val="2449823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Lookup </a:t>
            </a:r>
            <a:r>
              <a:rPr lang="en-US" altLang="zh-TW" dirty="0"/>
              <a:t>procedure</a:t>
            </a:r>
            <a:endParaRPr lang="zh-TW" altLang="en-US" dirty="0"/>
          </a:p>
        </p:txBody>
      </p:sp>
      <p:sp>
        <p:nvSpPr>
          <p:cNvPr id="3" name="內容版面配置區 2"/>
          <p:cNvSpPr>
            <a:spLocks noGrp="1"/>
          </p:cNvSpPr>
          <p:nvPr>
            <p:ph idx="1"/>
          </p:nvPr>
        </p:nvSpPr>
        <p:spPr/>
        <p:txBody>
          <a:bodyPr/>
          <a:lstStyle/>
          <a:p>
            <a:r>
              <a:rPr lang="en-US" altLang="zh-TW" sz="2400" dirty="0"/>
              <a:t>An example of the data structure of </a:t>
            </a:r>
            <a:r>
              <a:rPr lang="en-US" altLang="zh-TW" sz="2400" dirty="0" err="1"/>
              <a:t>Poptrie</a:t>
            </a:r>
            <a:r>
              <a:rPr lang="en-US" altLang="zh-TW" sz="2400" dirty="0"/>
              <a:t> where k = 2, and the lookup procedure for 0110b.</a:t>
            </a:r>
          </a:p>
          <a:p>
            <a:endParaRPr lang="zh-TW" altLang="en-US" sz="2400" dirty="0"/>
          </a:p>
        </p:txBody>
      </p:sp>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9</a:t>
            </a:fld>
            <a:endParaRPr lang="en-US" altLang="zh-TW"/>
          </a:p>
        </p:txBody>
      </p:sp>
      <p:pic>
        <p:nvPicPr>
          <p:cNvPr id="6" name="圖片 5"/>
          <p:cNvPicPr>
            <a:picLocks noChangeAspect="1"/>
          </p:cNvPicPr>
          <p:nvPr/>
        </p:nvPicPr>
        <p:blipFill>
          <a:blip r:embed="rId2"/>
          <a:stretch>
            <a:fillRect/>
          </a:stretch>
        </p:blipFill>
        <p:spPr>
          <a:xfrm>
            <a:off x="1390762" y="2644396"/>
            <a:ext cx="6438676" cy="2067681"/>
          </a:xfrm>
          <a:prstGeom prst="rect">
            <a:avLst/>
          </a:prstGeom>
        </p:spPr>
      </p:pic>
    </p:spTree>
    <p:extLst>
      <p:ext uri="{BB962C8B-B14F-4D97-AF65-F5344CB8AC3E}">
        <p14:creationId xmlns:p14="http://schemas.microsoft.com/office/powerpoint/2010/main" val="2365648220"/>
      </p:ext>
    </p:extLst>
  </p:cSld>
  <p:clrMapOvr>
    <a:masterClrMapping/>
  </p:clrMapOvr>
</p:sld>
</file>

<file path=ppt/theme/theme1.xml><?xml version="1.0" encoding="utf-8"?>
<a:theme xmlns:a="http://schemas.openxmlformats.org/drawingml/2006/main" name="Studio">
  <a:themeElements>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fontScheme name="自訂 1">
      <a:majorFont>
        <a:latin typeface="Cambria"/>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Studio</Template>
  <TotalTime>71338</TotalTime>
  <Words>641</Words>
  <Application>Microsoft Office PowerPoint</Application>
  <PresentationFormat>如螢幕大小 (4:3)</PresentationFormat>
  <Paragraphs>68</Paragraphs>
  <Slides>14</Slides>
  <Notes>1</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14</vt:i4>
      </vt:variant>
    </vt:vector>
  </HeadingPairs>
  <TitlesOfParts>
    <vt:vector size="23" baseType="lpstr">
      <vt:lpstr>新細明體</vt:lpstr>
      <vt:lpstr>標楷體</vt:lpstr>
      <vt:lpstr>Arial</vt:lpstr>
      <vt:lpstr>Arial Black</vt:lpstr>
      <vt:lpstr>Cambria</vt:lpstr>
      <vt:lpstr>Cambria Math</vt:lpstr>
      <vt:lpstr>Times New Roman</vt:lpstr>
      <vt:lpstr>Wingdings</vt:lpstr>
      <vt:lpstr>Studio</vt:lpstr>
      <vt:lpstr>Poptrie A Compressed Trie with Population Count for Fast and Scalable Software IP Routing Table Lookup</vt:lpstr>
      <vt:lpstr>Introduction</vt:lpstr>
      <vt:lpstr>Introduction </vt:lpstr>
      <vt:lpstr>Poptrie</vt:lpstr>
      <vt:lpstr>Poptrie </vt:lpstr>
      <vt:lpstr>Poptrie </vt:lpstr>
      <vt:lpstr>Lookup Algorithm</vt:lpstr>
      <vt:lpstr>Compression with the Leaf Bit-Vector</vt:lpstr>
      <vt:lpstr>Lookup procedure</vt:lpstr>
      <vt:lpstr>Direct Pointing</vt:lpstr>
      <vt:lpstr>Update</vt:lpstr>
      <vt:lpstr>Evaluation </vt:lpstr>
      <vt:lpstr>Evaluation</vt:lpstr>
      <vt:lpstr>Evaluation</vt:lpstr>
    </vt:vector>
  </TitlesOfParts>
  <Company>mediahome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Thesis_ECDS</dc:title>
  <dc:creator>MinYuanTsai</dc:creator>
  <cp:lastModifiedBy>RLai</cp:lastModifiedBy>
  <cp:revision>2314</cp:revision>
  <cp:lastPrinted>2013-07-22T14:09:02Z</cp:lastPrinted>
  <dcterms:created xsi:type="dcterms:W3CDTF">2004-07-16T19:12:18Z</dcterms:created>
  <dcterms:modified xsi:type="dcterms:W3CDTF">2017-03-22T06:21:25Z</dcterms:modified>
</cp:coreProperties>
</file>